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59" r:id="rId4"/>
    <p:sldId id="263" r:id="rId5"/>
    <p:sldId id="257" r:id="rId6"/>
    <p:sldId id="264" r:id="rId7"/>
    <p:sldId id="265" r:id="rId8"/>
    <p:sldId id="258" r:id="rId9"/>
    <p:sldId id="266" r:id="rId10"/>
    <p:sldId id="268" r:id="rId11"/>
    <p:sldId id="267" r:id="rId12"/>
    <p:sldId id="27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B98D"/>
    <a:srgbClr val="96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37" d="100"/>
          <a:sy n="37" d="100"/>
        </p:scale>
        <p:origin x="-7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967F6-95AC-44E1-A6A8-DCA0B5D23B8B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B77-9860-4BEE-994A-0F2CBF24E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F3B77-9860-4BEE-994A-0F2CBF24E8E1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CDBC4-C689-4957-9FB9-363194B74C82}" type="datetimeFigureOut">
              <a:rPr lang="el-GR" smtClean="0"/>
              <a:pPr/>
              <a:t>10/9/2014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D4FF5-754B-4E23-AB27-AFAE62BEF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4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B9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208912" cy="1323578"/>
          </a:xfrm>
        </p:spPr>
        <p:txBody>
          <a:bodyPr>
            <a:normAutofit/>
          </a:bodyPr>
          <a:lstStyle/>
          <a:p>
            <a:r>
              <a:rPr lang="en-US" sz="3600" b="1" i="1" dirty="0"/>
              <a:t>Is there still no alternative?</a:t>
            </a:r>
            <a:r>
              <a:rPr lang="en-US" b="1" i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l-GR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7992888" cy="2016224"/>
          </a:xfrm>
        </p:spPr>
        <p:txBody>
          <a:bodyPr>
            <a:normAutofit fontScale="85000" lnSpcReduction="20000"/>
          </a:bodyPr>
          <a:lstStyle/>
          <a:p>
            <a:r>
              <a:rPr lang="en-US" sz="3400" b="1" i="1" dirty="0" smtClean="0">
                <a:solidFill>
                  <a:srgbClr val="960000"/>
                </a:solidFill>
              </a:rPr>
              <a:t>Self-management under a degrowth perspective: a comparative approach between two case studies </a:t>
            </a:r>
            <a:r>
              <a:rPr lang="en-US" sz="3400" b="1" i="1" dirty="0" smtClean="0">
                <a:solidFill>
                  <a:srgbClr val="960000"/>
                </a:solidFill>
              </a:rPr>
              <a:t> </a:t>
            </a:r>
            <a:r>
              <a:rPr lang="en-US" sz="3400" b="1" i="1" dirty="0" smtClean="0">
                <a:solidFill>
                  <a:srgbClr val="960000"/>
                </a:solidFill>
              </a:rPr>
              <a:t>in </a:t>
            </a:r>
            <a:r>
              <a:rPr lang="en-US" sz="3400" b="1" i="1" dirty="0" smtClean="0">
                <a:solidFill>
                  <a:srgbClr val="960000"/>
                </a:solidFill>
              </a:rPr>
              <a:t>France (Fralib) and Greece (</a:t>
            </a:r>
            <a:r>
              <a:rPr lang="en-US" sz="3400" b="1" i="1" dirty="0" err="1" smtClean="0">
                <a:solidFill>
                  <a:srgbClr val="960000"/>
                </a:solidFill>
              </a:rPr>
              <a:t>VioMe</a:t>
            </a:r>
            <a:r>
              <a:rPr lang="en-US" sz="3400" b="1" i="1" dirty="0" smtClean="0">
                <a:solidFill>
                  <a:srgbClr val="960000"/>
                </a:solidFill>
              </a:rPr>
              <a:t>)</a:t>
            </a:r>
          </a:p>
          <a:p>
            <a:endParaRPr lang="en-US" b="1" i="1" dirty="0" smtClean="0">
              <a:solidFill>
                <a:srgbClr val="960000"/>
              </a:solidFill>
            </a:endParaRPr>
          </a:p>
          <a:p>
            <a:r>
              <a:rPr lang="en-US" b="1" i="1" dirty="0" err="1" smtClean="0">
                <a:solidFill>
                  <a:srgbClr val="960000"/>
                </a:solidFill>
              </a:rPr>
              <a:t>Katerina</a:t>
            </a:r>
            <a:r>
              <a:rPr lang="en-US" b="1" i="1" dirty="0" smtClean="0">
                <a:solidFill>
                  <a:srgbClr val="960000"/>
                </a:solidFill>
              </a:rPr>
              <a:t> </a:t>
            </a:r>
            <a:r>
              <a:rPr lang="en-US" b="1" i="1" dirty="0" err="1" smtClean="0">
                <a:solidFill>
                  <a:srgbClr val="960000"/>
                </a:solidFill>
              </a:rPr>
              <a:t>Apostolidi</a:t>
            </a:r>
            <a:endParaRPr lang="el-GR" dirty="0">
              <a:solidFill>
                <a:srgbClr val="96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260648"/>
            <a:ext cx="849694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  <a:r>
              <a:rPr kumimoji="0" lang="en-US" sz="4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International Degrowth Conference,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Leipzig,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2-6 September 2014</a:t>
            </a:r>
            <a:endParaRPr kumimoji="0" lang="el-GR" sz="31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fralib viv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221088"/>
            <a:ext cx="2232248" cy="2232248"/>
          </a:xfrm>
          <a:prstGeom prst="rect">
            <a:avLst/>
          </a:prstGeom>
        </p:spPr>
      </p:pic>
      <p:pic>
        <p:nvPicPr>
          <p:cNvPr id="8" name="Picture 7" descr="we c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4293096"/>
            <a:ext cx="2232248" cy="21328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Self-management under a degrowth perspective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1"/>
            <a:ext cx="8229600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Two attempts to de-financialise life and re-politicise economy</a:t>
            </a:r>
          </a:p>
          <a:p>
            <a:r>
              <a:rPr lang="en-US" sz="2400" dirty="0" smtClean="0"/>
              <a:t>Localisation of production  </a:t>
            </a:r>
          </a:p>
          <a:p>
            <a:r>
              <a:rPr lang="en-US" sz="2400" dirty="0" smtClean="0"/>
              <a:t>Reinforcement of local economy</a:t>
            </a:r>
          </a:p>
          <a:p>
            <a:r>
              <a:rPr lang="en-US" sz="2400" dirty="0" smtClean="0"/>
              <a:t>Strong bonds &amp; interaction with society</a:t>
            </a:r>
          </a:p>
          <a:p>
            <a:r>
              <a:rPr lang="en-US" sz="2400" dirty="0" smtClean="0"/>
              <a:t>Social utility of the products</a:t>
            </a:r>
          </a:p>
          <a:p>
            <a:r>
              <a:rPr lang="en-US" sz="2400" dirty="0" smtClean="0"/>
              <a:t>Direct democracy, participatory leadership, collective intelligence, open processes, horizontality, equality (one person-one voice), non profit oriented</a:t>
            </a:r>
          </a:p>
          <a:p>
            <a:r>
              <a:rPr lang="en-US" sz="2400" dirty="0" smtClean="0"/>
              <a:t>Priority of human values than financial ones</a:t>
            </a:r>
          </a:p>
          <a:p>
            <a:endParaRPr lang="en-US" sz="24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 smtClean="0"/>
              <a:t>Conclusion: Challenges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569371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How feasible and sustainable are initiatives of self-management within the capitalist context?</a:t>
            </a:r>
          </a:p>
          <a:p>
            <a:endParaRPr lang="en-US" dirty="0" smtClean="0"/>
          </a:p>
          <a:p>
            <a:r>
              <a:rPr lang="en-US" dirty="0" smtClean="0"/>
              <a:t>Main challenge for alternative initiatives remains on questioning the foundations of capitalism. Is their potential and dynamics enough to lead to a systemic change? Could they constitute the seeds of a new socioeconomic system based on the principles of degrowth? </a:t>
            </a:r>
          </a:p>
          <a:p>
            <a:endParaRPr lang="en-US" dirty="0" smtClean="0"/>
          </a:p>
          <a:p>
            <a:r>
              <a:rPr lang="en-US" dirty="0" smtClean="0"/>
              <a:t>Will they gain the dynamics for a real alternative to the existing system or will they just mitigate the damages of capitalism?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2123728" y="1916832"/>
            <a:ext cx="3456384" cy="158417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en-US" sz="4400" b="1" dirty="0" smtClean="0"/>
          </a:p>
          <a:p>
            <a:pPr algn="ctr">
              <a:buNone/>
            </a:pPr>
            <a:r>
              <a:rPr lang="en-US" sz="5100" b="1" dirty="0" smtClean="0"/>
              <a:t>Thank you!  </a:t>
            </a:r>
            <a:r>
              <a:rPr lang="en-US" sz="5100" b="1" dirty="0" smtClean="0">
                <a:sym typeface="Wingdings" pitchFamily="2" charset="2"/>
              </a:rPr>
              <a:t></a:t>
            </a:r>
          </a:p>
          <a:p>
            <a:pPr algn="ctr">
              <a:buNone/>
            </a:pPr>
            <a:endParaRPr lang="en-US" sz="1700" b="1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sz="3600" b="1" dirty="0" smtClean="0">
                <a:sym typeface="Wingdings" pitchFamily="2" charset="2"/>
              </a:rPr>
              <a:t>Katerina Apostolidi</a:t>
            </a:r>
          </a:p>
          <a:p>
            <a:pPr algn="ctr">
              <a:buNone/>
            </a:pPr>
            <a:r>
              <a:rPr lang="en-US" sz="3600" b="1" dirty="0" smtClean="0">
                <a:sym typeface="Wingdings" pitchFamily="2" charset="2"/>
              </a:rPr>
              <a:t>katerinapostolidi@ymail.com</a:t>
            </a:r>
            <a:endParaRPr lang="el-GR" sz="3600" b="1" dirty="0"/>
          </a:p>
        </p:txBody>
      </p:sp>
      <p:pic>
        <p:nvPicPr>
          <p:cNvPr id="4" name="Picture 3" descr="fralib elep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0"/>
            <a:ext cx="1763688" cy="908719"/>
          </a:xfrm>
          <a:prstGeom prst="rect">
            <a:avLst/>
          </a:prstGeom>
        </p:spPr>
      </p:pic>
      <p:pic>
        <p:nvPicPr>
          <p:cNvPr id="6" name="Picture 5" descr="demo fralib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1"/>
            <a:ext cx="2744341" cy="1988839"/>
          </a:xfrm>
          <a:prstGeom prst="rect">
            <a:avLst/>
          </a:prstGeom>
        </p:spPr>
      </p:pic>
      <p:pic>
        <p:nvPicPr>
          <p:cNvPr id="7" name="Picture 6" descr="demo frali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555775" cy="1731936"/>
          </a:xfrm>
          <a:prstGeom prst="rect">
            <a:avLst/>
          </a:prstGeom>
        </p:spPr>
      </p:pic>
      <p:pic>
        <p:nvPicPr>
          <p:cNvPr id="8" name="Picture 7" descr="elephan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4941168"/>
            <a:ext cx="2376264" cy="1916832"/>
          </a:xfrm>
          <a:prstGeom prst="rect">
            <a:avLst/>
          </a:prstGeom>
        </p:spPr>
      </p:pic>
      <p:pic>
        <p:nvPicPr>
          <p:cNvPr id="10" name="Picture 9" descr="fralib elep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5057775"/>
            <a:ext cx="2736304" cy="1800225"/>
          </a:xfrm>
          <a:prstGeom prst="rect">
            <a:avLst/>
          </a:prstGeom>
        </p:spPr>
      </p:pic>
      <p:pic>
        <p:nvPicPr>
          <p:cNvPr id="16" name="Picture 15" descr="workers contro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452320" y="908720"/>
            <a:ext cx="1691680" cy="2543175"/>
          </a:xfrm>
          <a:prstGeom prst="rect">
            <a:avLst/>
          </a:prstGeom>
        </p:spPr>
      </p:pic>
      <p:pic>
        <p:nvPicPr>
          <p:cNvPr id="12" name="Picture 11" descr="boycot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483768" y="1"/>
            <a:ext cx="2232248" cy="1895078"/>
          </a:xfrm>
          <a:prstGeom prst="rect">
            <a:avLst/>
          </a:prstGeom>
        </p:spPr>
      </p:pic>
      <p:pic>
        <p:nvPicPr>
          <p:cNvPr id="15" name="Picture 14" descr="image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164288" y="4625752"/>
            <a:ext cx="1979712" cy="2232248"/>
          </a:xfrm>
          <a:prstGeom prst="rect">
            <a:avLst/>
          </a:prstGeom>
        </p:spPr>
      </p:pic>
      <p:pic>
        <p:nvPicPr>
          <p:cNvPr id="21" name="Picture 20" descr="demo viome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80112" y="2060848"/>
            <a:ext cx="2448272" cy="2090862"/>
          </a:xfrm>
          <a:prstGeom prst="rect">
            <a:avLst/>
          </a:prstGeom>
        </p:spPr>
      </p:pic>
      <p:pic>
        <p:nvPicPr>
          <p:cNvPr id="23" name="Content Placeholder 5" descr="imagesdemoviom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995936" y="3501008"/>
            <a:ext cx="2466975" cy="1728192"/>
          </a:xfrm>
          <a:prstGeom prst="rect">
            <a:avLst/>
          </a:prstGeom>
        </p:spPr>
      </p:pic>
      <p:pic>
        <p:nvPicPr>
          <p:cNvPr id="24" name="Picture 23" descr="imagefactory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1772816"/>
            <a:ext cx="2195736" cy="1800200"/>
          </a:xfrm>
          <a:prstGeom prst="rect">
            <a:avLst/>
          </a:prstGeom>
        </p:spPr>
      </p:pic>
      <p:pic>
        <p:nvPicPr>
          <p:cNvPr id="25" name="Picture 24" descr="imageviom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3501008"/>
            <a:ext cx="2699792" cy="1600200"/>
          </a:xfrm>
          <a:prstGeom prst="rect">
            <a:avLst/>
          </a:prstGeom>
        </p:spPr>
      </p:pic>
      <p:pic>
        <p:nvPicPr>
          <p:cNvPr id="11" name="Picture 10" descr="fralib vivra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267744" y="5085184"/>
            <a:ext cx="2376264" cy="1772816"/>
          </a:xfrm>
          <a:prstGeom prst="rect">
            <a:avLst/>
          </a:prstGeom>
        </p:spPr>
      </p:pic>
      <p:pic>
        <p:nvPicPr>
          <p:cNvPr id="17" name="Picture 16" descr="viom banner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364088" y="4005064"/>
            <a:ext cx="3779912" cy="1057275"/>
          </a:xfrm>
          <a:prstGeom prst="rect">
            <a:avLst/>
          </a:prstGeom>
        </p:spPr>
      </p:pic>
      <p:pic>
        <p:nvPicPr>
          <p:cNvPr id="9" name="Picture 8" descr="imagesfralib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339752" y="3501008"/>
            <a:ext cx="1818903" cy="16318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questions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feasible / sustainable such initiatives of self-management are?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are the obstacles and challenges they face?</a:t>
            </a:r>
          </a:p>
          <a:p>
            <a:endParaRPr lang="en-US" dirty="0" smtClean="0"/>
          </a:p>
          <a:p>
            <a:r>
              <a:rPr lang="en-US" dirty="0" smtClean="0"/>
              <a:t>Could they be considered as an aspect of the degrowth paradigm?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800" b="1" dirty="0" smtClean="0"/>
              <a:t>Background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ounded in 1977</a:t>
            </a:r>
            <a:r>
              <a:rPr kumimoji="0" lang="en-US" sz="9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by </a:t>
            </a: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Unilever  =&gt; merging of  2 </a:t>
            </a:r>
            <a:r>
              <a:rPr kumimoji="0" lang="en-US" sz="9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subsidiaries Lipton </a:t>
            </a:r>
            <a:r>
              <a:rPr lang="en-US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 (Le Havre) and The Elephant tea (Marseille)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endParaRPr lang="en-US" sz="9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r>
              <a:rPr lang="en-US" sz="9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1990-2000: period of  supervised sovereignty  </a:t>
            </a:r>
            <a:r>
              <a:rPr lang="en-US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=&gt; Fralib produces and commercialises its own wide portfolio of products. Turnover (1999): 286 million euros &amp; profit:15 million euros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endParaRPr lang="en-US" sz="9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2001-2007: period of  limited function </a:t>
            </a: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=&gt; Centralisation processes to</a:t>
            </a:r>
            <a:r>
              <a:rPr kumimoji="0" lang="en-US" sz="9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Unilever France (limited </a:t>
            </a: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product portfolio) </a:t>
            </a:r>
            <a:r>
              <a:rPr kumimoji="0" lang="en-US" sz="9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 cost reduction </a:t>
            </a:r>
            <a:r>
              <a:rPr lang="en-US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and quality degradation</a:t>
            </a: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Turnover (2005)</a:t>
            </a:r>
            <a:r>
              <a:rPr lang="en-US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9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58 million euros &amp; profit: 7 million euros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endParaRPr kumimoji="0" lang="en-US" sz="9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r>
              <a:rPr lang="en-US" sz="9600" b="1" baseline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2007-2010:</a:t>
            </a:r>
            <a:r>
              <a:rPr lang="en-US" sz="9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period of reduced function </a:t>
            </a:r>
            <a:r>
              <a:rPr lang="en-US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=&gt; “faconnage” activity, Products delivered in cost-plus pricing to USCC (Unilever Supply Chain Company).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Turnover (2010): 23 million euros &amp; profit 4 million euros)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endParaRPr lang="en-US" sz="9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l-GR" sz="55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651304" cy="90872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case of Fralib (France)</a:t>
            </a:r>
            <a:endParaRPr lang="el-GR" b="1" dirty="0"/>
          </a:p>
        </p:txBody>
      </p:sp>
      <p:pic>
        <p:nvPicPr>
          <p:cNvPr id="5" name="Picture 4" descr="fralib elep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0"/>
            <a:ext cx="1763688" cy="9087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229600" cy="792088"/>
          </a:xfrm>
        </p:spPr>
        <p:txBody>
          <a:bodyPr/>
          <a:lstStyle/>
          <a:p>
            <a:r>
              <a:rPr lang="en-US" b="1" dirty="0" smtClean="0"/>
              <a:t>The case of Fralib (France)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3528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+mj-lt"/>
              </a:rPr>
              <a:t>The workers’ struggle</a:t>
            </a:r>
          </a:p>
          <a:p>
            <a:pPr marL="0" indent="0">
              <a:buNone/>
            </a:pPr>
            <a:r>
              <a:rPr lang="en-US" sz="2000" dirty="0" smtClean="0">
                <a:latin typeface="+mj-lt"/>
                <a:ea typeface="Calibri" pitchFamily="34" charset="0"/>
                <a:cs typeface="Times New Roman" pitchFamily="18" charset="0"/>
              </a:rPr>
              <a:t>Number of employees: 300 in 2003 – 182 in 2010</a:t>
            </a:r>
          </a:p>
          <a:p>
            <a:pPr marL="0" indent="0"/>
            <a:r>
              <a:rPr lang="en-US" sz="2000" dirty="0" smtClean="0">
                <a:latin typeface="+mj-lt"/>
                <a:ea typeface="Calibri" pitchFamily="34" charset="0"/>
                <a:cs typeface="Times New Roman" pitchFamily="18" charset="0"/>
              </a:rPr>
              <a:t> Sept. 2010: Unilever announces the closure of the Fralib factory in Marseille to move production to Poland</a:t>
            </a:r>
          </a:p>
          <a:p>
            <a:pPr marL="0" indent="0"/>
            <a:r>
              <a:rPr lang="en-US" sz="2000" dirty="0" smtClean="0">
                <a:latin typeface="+mj-lt"/>
                <a:ea typeface="Calibri" pitchFamily="34" charset="0"/>
                <a:cs typeface="Times New Roman" pitchFamily="18" charset="0"/>
              </a:rPr>
              <a:t> 2011: Unilever fires the workers – Workers Assembly decision (98%): factory occupation  claiming back the the brand and means of production</a:t>
            </a:r>
          </a:p>
          <a:p>
            <a:pPr marL="0" indent="0"/>
            <a:r>
              <a:rPr lang="en-US" sz="2000" dirty="0" smtClean="0">
                <a:latin typeface="+mj-lt"/>
              </a:rPr>
              <a:t> From 2011 to 2013: 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000" dirty="0" smtClean="0">
                <a:latin typeface="+mj-lt"/>
              </a:rPr>
              <a:t>consecutive juridical procedures =&gt; In 2 years Unilever proposes 3 different social plans, all denounced by workers and finally not accepted by French courts. Workers are fired and rehired 3 times.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000" dirty="0" smtClean="0">
                <a:latin typeface="+mj-lt"/>
              </a:rPr>
              <a:t>Unilever proposes(in private negotiations) 90.000 euros to each worker in order to quit the struggle =&gt; 103 workers continue the struggle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000" dirty="0" smtClean="0">
                <a:latin typeface="+mj-lt"/>
              </a:rPr>
              <a:t>Negotiations with Ministers, local authorities and Unilever =&gt; Unilever cedes the territories and the machines to the local authorities which in turn transfer them to the workers</a:t>
            </a:r>
          </a:p>
          <a:p>
            <a:pPr marL="0" indent="0"/>
            <a:endParaRPr lang="el-GR" sz="2000" dirty="0">
              <a:latin typeface="+mj-lt"/>
            </a:endParaRPr>
          </a:p>
        </p:txBody>
      </p:sp>
      <p:pic>
        <p:nvPicPr>
          <p:cNvPr id="4" name="Picture 3" descr="fralib elep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0"/>
            <a:ext cx="1763688" cy="9087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4544" y="188640"/>
            <a:ext cx="8229600" cy="850106"/>
          </a:xfrm>
        </p:spPr>
        <p:txBody>
          <a:bodyPr/>
          <a:lstStyle/>
          <a:p>
            <a:r>
              <a:rPr lang="en-US" b="1" dirty="0" smtClean="0"/>
              <a:t>The case of Fralib (France)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The workers’ project:</a:t>
            </a:r>
          </a:p>
          <a:p>
            <a:pPr marL="179388" lvl="0" indent="-179388"/>
            <a:r>
              <a:rPr lang="en-US" sz="2000" dirty="0" smtClean="0"/>
              <a:t>Creation </a:t>
            </a:r>
            <a:r>
              <a:rPr lang="en-US" sz="2000" dirty="0"/>
              <a:t>of a </a:t>
            </a:r>
            <a:r>
              <a:rPr lang="en-US" sz="2000" dirty="0" smtClean="0"/>
              <a:t>cooperative</a:t>
            </a:r>
            <a:endParaRPr lang="el-GR" sz="2000" dirty="0"/>
          </a:p>
          <a:p>
            <a:pPr marL="179388" lvl="0" indent="-179388"/>
            <a:r>
              <a:rPr lang="en-US" sz="2000" dirty="0"/>
              <a:t>Return to the natural</a:t>
            </a:r>
            <a:r>
              <a:rPr lang="en-GB" sz="2000" dirty="0"/>
              <a:t> aromatisation </a:t>
            </a:r>
            <a:r>
              <a:rPr lang="en-US" sz="2000" dirty="0"/>
              <a:t>process</a:t>
            </a:r>
            <a:endParaRPr lang="el-GR" sz="2000" dirty="0"/>
          </a:p>
          <a:p>
            <a:pPr marL="179388" lvl="0" indent="-179388"/>
            <a:r>
              <a:rPr lang="en-US" sz="2000" dirty="0"/>
              <a:t>Herb provision from local organic producers through direct sales networks</a:t>
            </a:r>
            <a:endParaRPr lang="el-GR" sz="2000" dirty="0"/>
          </a:p>
          <a:p>
            <a:pPr marL="179388" lvl="0" indent="-179388"/>
            <a:r>
              <a:rPr lang="en-US" sz="2000" dirty="0"/>
              <a:t>State financial support </a:t>
            </a:r>
            <a:endParaRPr lang="el-GR" sz="2000" dirty="0"/>
          </a:p>
          <a:p>
            <a:pPr marL="179388" lvl="0" indent="-179388"/>
            <a:r>
              <a:rPr lang="en-US" sz="2000" dirty="0"/>
              <a:t>Political engagement for the implementation of a solid legal </a:t>
            </a:r>
            <a:r>
              <a:rPr lang="en-US" sz="2000" dirty="0" smtClean="0"/>
              <a:t>framework</a:t>
            </a:r>
            <a:endParaRPr lang="el-GR" sz="2000" dirty="0"/>
          </a:p>
          <a:p>
            <a:pPr marL="179388" lvl="0" indent="-179388"/>
            <a:r>
              <a:rPr lang="en-US" sz="2000" dirty="0"/>
              <a:t>Transfer of the historic</a:t>
            </a:r>
            <a:r>
              <a:rPr lang="en-GB" sz="2000" dirty="0"/>
              <a:t> marseillaise</a:t>
            </a:r>
            <a:r>
              <a:rPr lang="en-US" sz="2000" dirty="0"/>
              <a:t> brand of </a:t>
            </a:r>
            <a:r>
              <a:rPr lang="en-US" sz="2000" i="1" dirty="0"/>
              <a:t>Thé Elephant</a:t>
            </a:r>
            <a:r>
              <a:rPr lang="en-US" sz="2000" dirty="0"/>
              <a:t> tea to the workers’ </a:t>
            </a:r>
            <a:r>
              <a:rPr lang="en-US" sz="2000" dirty="0" smtClean="0"/>
              <a:t>property</a:t>
            </a:r>
            <a:endParaRPr lang="el-GR" sz="2000" dirty="0"/>
          </a:p>
          <a:p>
            <a:pPr marL="179388" lvl="0" indent="-179388"/>
            <a:r>
              <a:rPr lang="en-US" sz="2000" dirty="0"/>
              <a:t>Subcontraction of the</a:t>
            </a:r>
            <a:r>
              <a:rPr lang="en-GB" sz="2000" dirty="0"/>
              <a:t> commercialisation </a:t>
            </a:r>
            <a:r>
              <a:rPr lang="en-US" sz="2000" dirty="0"/>
              <a:t>process to Univeler for 5 years</a:t>
            </a:r>
            <a:endParaRPr lang="el-GR" sz="2000" dirty="0"/>
          </a:p>
          <a:p>
            <a:pPr marL="179388" lvl="0" indent="-179388"/>
            <a:r>
              <a:rPr lang="en-US" sz="2000" dirty="0"/>
              <a:t>Financial participation of Unilever to the project (revitalization and training</a:t>
            </a:r>
            <a:r>
              <a:rPr lang="en-US" sz="2000" dirty="0" smtClean="0"/>
              <a:t>)</a:t>
            </a:r>
            <a:endParaRPr lang="en-US" sz="2000" b="1" dirty="0" smtClean="0"/>
          </a:p>
          <a:p>
            <a:pPr lvl="0">
              <a:buNone/>
            </a:pPr>
            <a:r>
              <a:rPr lang="en-US" sz="2000" b="1" dirty="0" smtClean="0"/>
              <a:t>Project’s success is based on:</a:t>
            </a:r>
          </a:p>
          <a:p>
            <a:pPr lvl="0">
              <a:buFont typeface="Wingdings" pitchFamily="2" charset="2"/>
              <a:buChar char="ü"/>
            </a:pPr>
            <a:r>
              <a:rPr lang="en-US" sz="2000" dirty="0" smtClean="0"/>
              <a:t>Unilever’s engagement =&gt; subcontraction, training costs, brand transfer</a:t>
            </a:r>
          </a:p>
          <a:p>
            <a:pPr lvl="0">
              <a:buFont typeface="Wingdings" pitchFamily="2" charset="2"/>
              <a:buChar char="ü"/>
            </a:pPr>
            <a:r>
              <a:rPr lang="en-US" sz="2000" dirty="0" smtClean="0"/>
              <a:t>State’s engagement =&gt; subsidies and bank guarantees, legal framework</a:t>
            </a:r>
          </a:p>
          <a:p>
            <a:pPr marL="0" lvl="0" indent="0">
              <a:buFont typeface="Wingdings" pitchFamily="2" charset="2"/>
              <a:buChar char="ü"/>
            </a:pPr>
            <a:r>
              <a:rPr lang="en-US" sz="2000" dirty="0" smtClean="0"/>
              <a:t>    Workers’ engagement =&gt; creation of a cooperative (SCOP), production of high quality products</a:t>
            </a:r>
            <a:endParaRPr lang="el-GR" sz="2000" dirty="0"/>
          </a:p>
          <a:p>
            <a:pPr>
              <a:buNone/>
            </a:pPr>
            <a:endParaRPr lang="el-GR" sz="1800" dirty="0"/>
          </a:p>
        </p:txBody>
      </p:sp>
      <p:pic>
        <p:nvPicPr>
          <p:cNvPr id="4" name="Picture 3" descr="fralib elep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0"/>
            <a:ext cx="1763688" cy="9087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399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Background</a:t>
            </a:r>
          </a:p>
          <a:p>
            <a:r>
              <a:rPr lang="en-US" sz="2400" dirty="0" smtClean="0"/>
              <a:t>Founded in 1982 by </a:t>
            </a:r>
            <a:r>
              <a:rPr lang="en-US" sz="2400" i="1" dirty="0" smtClean="0"/>
              <a:t>Philkeram-Johnson</a:t>
            </a:r>
            <a:r>
              <a:rPr lang="en-US" sz="2400" dirty="0" smtClean="0"/>
              <a:t>, a producer of ceramic tiles -once of the biggest tile producers in Europe-, bankrupt in 2010</a:t>
            </a:r>
          </a:p>
          <a:p>
            <a:r>
              <a:rPr lang="en-US" sz="2400" i="1" dirty="0" smtClean="0"/>
              <a:t>VioMe</a:t>
            </a:r>
            <a:r>
              <a:rPr lang="en-US" sz="2400" dirty="0" smtClean="0"/>
              <a:t> was specialised in the production and commercialisation of complementary products of high quality (adhesives, mortars, coatings) certified with the ISO 9001 norm</a:t>
            </a:r>
          </a:p>
          <a:p>
            <a:r>
              <a:rPr lang="en-US" sz="2400" dirty="0" smtClean="0"/>
              <a:t>2008-2009: The mother company faces severe financial problems due to huge investments during a period of crisis</a:t>
            </a:r>
            <a:endParaRPr lang="el-GR" sz="2400" dirty="0" smtClean="0"/>
          </a:p>
          <a:p>
            <a:r>
              <a:rPr lang="en-US" sz="2400" dirty="0" smtClean="0"/>
              <a:t>VioMe,  was indebted and abandoned by owners, production and payments ceased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32656"/>
            <a:ext cx="5976664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case of VioMe (Greece)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 descr="viom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0"/>
            <a:ext cx="3131840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452320" cy="850106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The case of VioMe (Greece)</a:t>
            </a:r>
            <a:endParaRPr lang="el-G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49971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The worker’s struggle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Consecutive strikes and employment retention for a year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The 80 workers of </a:t>
            </a:r>
            <a:r>
              <a:rPr lang="en-US" sz="2200" i="1" dirty="0" smtClean="0"/>
              <a:t>VioMe</a:t>
            </a:r>
            <a:r>
              <a:rPr lang="en-US" sz="2200" dirty="0" smtClean="0"/>
              <a:t>, decide almost unanimously (by 97%) to claim back the factory under self-management and develop their own project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Occupation of the factory  and machines are put into operation 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Production of low-cost, biological cleaning products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Strong bonds with citizen initiatives &amp; social movements in Greece and abroad 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Very active open solidarity initiatives to VioMe in Thessaloniki &amp; Athens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International interest by social movements &amp; support form personalities such as Naomi Klein, David Graeber, John Hallaway, Giorgio Agamben, etc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Building bonds with other projects of self-management around the globe (Argentina, France, Bulgaria, Romania, Mexico etc)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Wide-spread communication of the project &amp; crowdfunding campaing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Products diffused through solidarity networks</a:t>
            </a:r>
          </a:p>
          <a:p>
            <a:pPr>
              <a:spcBef>
                <a:spcPts val="0"/>
              </a:spcBef>
            </a:pPr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  <p:pic>
        <p:nvPicPr>
          <p:cNvPr id="4" name="Picture 3" descr="viom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0"/>
            <a:ext cx="3131840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The case of VioMe (Greece)</a:t>
            </a:r>
            <a:endParaRPr lang="el-G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35280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The workers’ project:</a:t>
            </a:r>
          </a:p>
          <a:p>
            <a:r>
              <a:rPr lang="en-US" sz="2400" dirty="0" smtClean="0"/>
              <a:t>Preparation </a:t>
            </a:r>
            <a:r>
              <a:rPr lang="en-US" sz="2400" dirty="0"/>
              <a:t>of a </a:t>
            </a:r>
            <a:r>
              <a:rPr lang="en-US" sz="2400" dirty="0" smtClean="0"/>
              <a:t>legal </a:t>
            </a:r>
            <a:r>
              <a:rPr lang="en-US" sz="2400" dirty="0"/>
              <a:t>framework that will allow the appropriation of abandoned factories by workers </a:t>
            </a:r>
            <a:endParaRPr lang="el-GR" sz="2400" dirty="0"/>
          </a:p>
          <a:p>
            <a:pPr lvl="0"/>
            <a:r>
              <a:rPr lang="en-US" sz="2400" dirty="0"/>
              <a:t>Cancellation of the financial obligations of </a:t>
            </a:r>
            <a:r>
              <a:rPr lang="en-US" sz="2400" i="1" dirty="0"/>
              <a:t>VioMe</a:t>
            </a:r>
            <a:r>
              <a:rPr lang="en-US" sz="2400" dirty="0"/>
              <a:t> to the state</a:t>
            </a:r>
            <a:endParaRPr lang="el-GR" sz="2400" dirty="0"/>
          </a:p>
          <a:p>
            <a:pPr lvl="0"/>
            <a:r>
              <a:rPr lang="en-US" sz="2400" dirty="0"/>
              <a:t>Ownership of  </a:t>
            </a:r>
            <a:r>
              <a:rPr lang="en-US" sz="2400" i="1" dirty="0"/>
              <a:t>VioMe</a:t>
            </a:r>
            <a:r>
              <a:rPr lang="en-US" sz="2400" dirty="0"/>
              <a:t> shares without the assumption of its debt, as </a:t>
            </a:r>
            <a:r>
              <a:rPr lang="en-US" sz="2400" i="1" dirty="0"/>
              <a:t>VioMe</a:t>
            </a:r>
            <a:r>
              <a:rPr lang="en-US" sz="2400" dirty="0"/>
              <a:t> itself has not declared bankruptcy</a:t>
            </a:r>
            <a:endParaRPr lang="el-GR" sz="2400" dirty="0"/>
          </a:p>
          <a:p>
            <a:pPr lvl="0"/>
            <a:r>
              <a:rPr lang="en-US" sz="2400" dirty="0"/>
              <a:t>Funding for the re-operation of the </a:t>
            </a:r>
            <a:r>
              <a:rPr lang="en-US" sz="2400" dirty="0" smtClean="0"/>
              <a:t>factory </a:t>
            </a:r>
            <a:r>
              <a:rPr lang="en-US" sz="2400" dirty="0"/>
              <a:t>through the National Employment Agency (OAED ) and the National Strategic Reference Framework (ESPA) </a:t>
            </a:r>
            <a:endParaRPr lang="el-GR" sz="2400" dirty="0"/>
          </a:p>
          <a:p>
            <a:pPr lvl="0"/>
            <a:r>
              <a:rPr lang="en-US" sz="2400" dirty="0"/>
              <a:t>Restitution of the amount lent to the mother company </a:t>
            </a:r>
            <a:endParaRPr lang="el-GR" sz="2400" dirty="0"/>
          </a:p>
          <a:p>
            <a:pPr lvl="0"/>
            <a:r>
              <a:rPr lang="en-US" sz="2400" dirty="0"/>
              <a:t>Elaboration of a solid business plan accruing 66 working posts </a:t>
            </a:r>
            <a:endParaRPr lang="el-GR" sz="2400" dirty="0"/>
          </a:p>
          <a:p>
            <a:pPr lvl="0"/>
            <a:r>
              <a:rPr lang="en-US" sz="2400" dirty="0"/>
              <a:t>Creation of a cooperative of workers for the operation and management of the plant</a:t>
            </a:r>
            <a:endParaRPr lang="el-GR" sz="2400" dirty="0"/>
          </a:p>
          <a:p>
            <a:endParaRPr lang="el-GR" sz="2400" dirty="0"/>
          </a:p>
        </p:txBody>
      </p:sp>
      <p:pic>
        <p:nvPicPr>
          <p:cNvPr id="4" name="Picture 3" descr="viom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0"/>
            <a:ext cx="3131840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Comparison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6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Similarities: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Struggling against the drawbacks of capitalist structure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High degree of motivation and determination to lead the struggle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Strong solidarity &amp; support from social movements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Lack of legal framework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Unwillingness of politicians to support the project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Networking with other occupied factories abroad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Self-management processes (participatory decision making, non profit oriented, social utility)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Differences: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Different socioeconomic environment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Different degree of political influence &amp; support from left-wing parties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Different ways of leading the struggle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/>
          </a:p>
        </p:txBody>
      </p:sp>
      <p:pic>
        <p:nvPicPr>
          <p:cNvPr id="4" name="Picture 3" descr="fralib viv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339752" cy="1340768"/>
          </a:xfrm>
          <a:prstGeom prst="rect">
            <a:avLst/>
          </a:prstGeom>
        </p:spPr>
      </p:pic>
      <p:pic>
        <p:nvPicPr>
          <p:cNvPr id="5" name="Picture 4" descr="we c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0"/>
            <a:ext cx="2483768" cy="13407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1069</Words>
  <Application>Microsoft Office PowerPoint</Application>
  <PresentationFormat>On-screen Show (4:3)</PresentationFormat>
  <Paragraphs>106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Is there still no alternative?  </vt:lpstr>
      <vt:lpstr>Research questions</vt:lpstr>
      <vt:lpstr>The case of Fralib (France)</vt:lpstr>
      <vt:lpstr>The case of Fralib (France)</vt:lpstr>
      <vt:lpstr>The case of Fralib (France)</vt:lpstr>
      <vt:lpstr>Slide 6</vt:lpstr>
      <vt:lpstr>The case of VioMe (Greece)</vt:lpstr>
      <vt:lpstr>The case of VioMe (Greece)</vt:lpstr>
      <vt:lpstr>Comparison </vt:lpstr>
      <vt:lpstr>Self-management under a degrowth perspective</vt:lpstr>
      <vt:lpstr>Conclusion: Challenges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there still no alternative?</dc:title>
  <dc:creator>katerina</dc:creator>
  <cp:lastModifiedBy>katerina</cp:lastModifiedBy>
  <cp:revision>36</cp:revision>
  <dcterms:created xsi:type="dcterms:W3CDTF">2014-09-03T23:51:06Z</dcterms:created>
  <dcterms:modified xsi:type="dcterms:W3CDTF">2014-09-10T16:46:52Z</dcterms:modified>
</cp:coreProperties>
</file>