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67" r:id="rId2"/>
    <p:sldId id="259" r:id="rId3"/>
    <p:sldId id="260" r:id="rId4"/>
    <p:sldId id="269" r:id="rId5"/>
    <p:sldId id="268" r:id="rId6"/>
    <p:sldId id="257" r:id="rId7"/>
    <p:sldId id="261" r:id="rId8"/>
    <p:sldId id="262" r:id="rId9"/>
    <p:sldId id="263" r:id="rId10"/>
    <p:sldId id="264" r:id="rId11"/>
    <p:sldId id="265" r:id="rId12"/>
    <p:sldId id="266" r:id="rId13"/>
    <p:sldId id="270" r:id="rId14"/>
  </p:sldIdLst>
  <p:sldSz cx="9144000" cy="6858000" type="screen4x3"/>
  <p:notesSz cx="6662738" cy="9906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7663" cy="4953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773488" y="0"/>
            <a:ext cx="2887662" cy="495300"/>
          </a:xfrm>
          <a:prstGeom prst="rect">
            <a:avLst/>
          </a:prstGeom>
        </p:spPr>
        <p:txBody>
          <a:bodyPr vert="horz" lIns="91440" tIns="45720" rIns="91440" bIns="45720" rtlCol="0"/>
          <a:lstStyle>
            <a:lvl1pPr algn="r">
              <a:defRPr sz="1200"/>
            </a:lvl1pPr>
          </a:lstStyle>
          <a:p>
            <a:fld id="{ECD9870F-BE5D-433B-9BE5-BFD26A90B5CD}" type="datetimeFigureOut">
              <a:rPr lang="de-DE" smtClean="0"/>
              <a:pPr/>
              <a:t>01.09.2014</a:t>
            </a:fld>
            <a:endParaRPr lang="de-DE"/>
          </a:p>
        </p:txBody>
      </p:sp>
      <p:sp>
        <p:nvSpPr>
          <p:cNvPr id="4" name="Fußzeilenplatzhalter 3"/>
          <p:cNvSpPr>
            <a:spLocks noGrp="1"/>
          </p:cNvSpPr>
          <p:nvPr>
            <p:ph type="ftr" sz="quarter" idx="2"/>
          </p:nvPr>
        </p:nvSpPr>
        <p:spPr>
          <a:xfrm>
            <a:off x="0" y="9409113"/>
            <a:ext cx="2887663" cy="4953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773488" y="9409113"/>
            <a:ext cx="2887662" cy="495300"/>
          </a:xfrm>
          <a:prstGeom prst="rect">
            <a:avLst/>
          </a:prstGeom>
        </p:spPr>
        <p:txBody>
          <a:bodyPr vert="horz" lIns="91440" tIns="45720" rIns="91440" bIns="45720" rtlCol="0" anchor="b"/>
          <a:lstStyle>
            <a:lvl1pPr algn="r">
              <a:defRPr sz="1200"/>
            </a:lvl1pPr>
          </a:lstStyle>
          <a:p>
            <a:fld id="{973FDABF-A28C-4D1D-A461-D84B568325B3}" type="slidenum">
              <a:rPr lang="de-DE" smtClean="0"/>
              <a:pPr/>
              <a:t>‹Nr.›</a:t>
            </a:fld>
            <a:endParaRPr lang="de-DE"/>
          </a:p>
        </p:txBody>
      </p:sp>
    </p:spTree>
    <p:extLst>
      <p:ext uri="{BB962C8B-B14F-4D97-AF65-F5344CB8AC3E}">
        <p14:creationId xmlns:p14="http://schemas.microsoft.com/office/powerpoint/2010/main" xmlns="" val="41629834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887186" cy="4953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774010" y="0"/>
            <a:ext cx="2887186" cy="495300"/>
          </a:xfrm>
          <a:prstGeom prst="rect">
            <a:avLst/>
          </a:prstGeom>
        </p:spPr>
        <p:txBody>
          <a:bodyPr vert="horz" lIns="91440" tIns="45720" rIns="91440" bIns="45720" rtlCol="0"/>
          <a:lstStyle>
            <a:lvl1pPr algn="r">
              <a:defRPr sz="1200"/>
            </a:lvl1pPr>
          </a:lstStyle>
          <a:p>
            <a:fld id="{1F9A60DB-588C-4411-ABF3-A552E5087513}" type="datetimeFigureOut">
              <a:rPr lang="de-DE" smtClean="0"/>
              <a:pPr/>
              <a:t>01.09.2014</a:t>
            </a:fld>
            <a:endParaRPr lang="de-DE"/>
          </a:p>
        </p:txBody>
      </p:sp>
      <p:sp>
        <p:nvSpPr>
          <p:cNvPr id="4" name="Folienbildplatzhalter 3"/>
          <p:cNvSpPr>
            <a:spLocks noGrp="1" noRot="1" noChangeAspect="1"/>
          </p:cNvSpPr>
          <p:nvPr>
            <p:ph type="sldImg" idx="2"/>
          </p:nvPr>
        </p:nvSpPr>
        <p:spPr>
          <a:xfrm>
            <a:off x="855663" y="742950"/>
            <a:ext cx="4953000" cy="371475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66274" y="4705350"/>
            <a:ext cx="5330190" cy="44577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08981"/>
            <a:ext cx="2887186" cy="4953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774010" y="9408981"/>
            <a:ext cx="2887186" cy="495300"/>
          </a:xfrm>
          <a:prstGeom prst="rect">
            <a:avLst/>
          </a:prstGeom>
        </p:spPr>
        <p:txBody>
          <a:bodyPr vert="horz" lIns="91440" tIns="45720" rIns="91440" bIns="45720" rtlCol="0" anchor="b"/>
          <a:lstStyle>
            <a:lvl1pPr algn="r">
              <a:defRPr sz="1200"/>
            </a:lvl1pPr>
          </a:lstStyle>
          <a:p>
            <a:fld id="{C1AA88FB-AB72-40F9-951C-F1529339A208}" type="slidenum">
              <a:rPr lang="de-DE" smtClean="0"/>
              <a:pPr/>
              <a:t>‹Nr.›</a:t>
            </a:fld>
            <a:endParaRPr lang="de-DE"/>
          </a:p>
        </p:txBody>
      </p:sp>
    </p:spTree>
    <p:extLst>
      <p:ext uri="{BB962C8B-B14F-4D97-AF65-F5344CB8AC3E}">
        <p14:creationId xmlns:p14="http://schemas.microsoft.com/office/powerpoint/2010/main" xmlns="" val="3703124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41B11EE-7475-4F2F-9026-535536143F73}" type="slidenum">
              <a:rPr lang="de-DE" smtClean="0"/>
              <a:pPr/>
              <a:t>1</a:t>
            </a:fld>
            <a:endParaRPr lang="de-DE"/>
          </a:p>
        </p:txBody>
      </p:sp>
    </p:spTree>
    <p:extLst>
      <p:ext uri="{BB962C8B-B14F-4D97-AF65-F5344CB8AC3E}">
        <p14:creationId xmlns:p14="http://schemas.microsoft.com/office/powerpoint/2010/main" xmlns="" val="1078073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41B11EE-7475-4F2F-9026-535536143F73}" type="slidenum">
              <a:rPr lang="de-DE" smtClean="0"/>
              <a:pPr/>
              <a:t>3</a:t>
            </a:fld>
            <a:endParaRPr lang="de-DE"/>
          </a:p>
        </p:txBody>
      </p:sp>
    </p:spTree>
    <p:extLst>
      <p:ext uri="{BB962C8B-B14F-4D97-AF65-F5344CB8AC3E}">
        <p14:creationId xmlns:p14="http://schemas.microsoft.com/office/powerpoint/2010/main" xmlns="" val="13531319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41B11EE-7475-4F2F-9026-535536143F73}" type="slidenum">
              <a:rPr lang="de-DE" smtClean="0"/>
              <a:pPr/>
              <a:t>5</a:t>
            </a:fld>
            <a:endParaRPr lang="de-DE"/>
          </a:p>
        </p:txBody>
      </p:sp>
    </p:spTree>
    <p:extLst>
      <p:ext uri="{BB962C8B-B14F-4D97-AF65-F5344CB8AC3E}">
        <p14:creationId xmlns:p14="http://schemas.microsoft.com/office/powerpoint/2010/main" xmlns="" val="13531319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41B11EE-7475-4F2F-9026-535536143F73}" type="slidenum">
              <a:rPr lang="de-DE" smtClean="0"/>
              <a:pPr/>
              <a:t>12</a:t>
            </a:fld>
            <a:endParaRPr lang="de-DE"/>
          </a:p>
        </p:txBody>
      </p:sp>
    </p:spTree>
    <p:extLst>
      <p:ext uri="{BB962C8B-B14F-4D97-AF65-F5344CB8AC3E}">
        <p14:creationId xmlns:p14="http://schemas.microsoft.com/office/powerpoint/2010/main" xmlns="" val="13531319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A1ECF206-DF41-47B4-B042-B01D102B7FD5}" type="datetimeFigureOut">
              <a:rPr lang="de-DE" smtClean="0"/>
              <a:pPr/>
              <a:t>01.09.2014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AB9C2FF-A284-4705-A03D-3C98DE5FAA27}" type="slidenum">
              <a:rPr lang="de-DE" smtClean="0"/>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1ECF206-DF41-47B4-B042-B01D102B7FD5}" type="datetimeFigureOut">
              <a:rPr lang="de-DE" smtClean="0"/>
              <a:pPr/>
              <a:t>01.09.2014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AB9C2FF-A284-4705-A03D-3C98DE5FAA27}"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1ECF206-DF41-47B4-B042-B01D102B7FD5}" type="datetimeFigureOut">
              <a:rPr lang="de-DE" smtClean="0"/>
              <a:pPr/>
              <a:t>01.09.2014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AB9C2FF-A284-4705-A03D-3C98DE5FAA27}"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1ECF206-DF41-47B4-B042-B01D102B7FD5}" type="datetimeFigureOut">
              <a:rPr lang="de-DE" smtClean="0"/>
              <a:pPr/>
              <a:t>01.09.2014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AB9C2FF-A284-4705-A03D-3C98DE5FAA27}"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p>
            <a:fld id="{A1ECF206-DF41-47B4-B042-B01D102B7FD5}" type="datetimeFigureOut">
              <a:rPr lang="de-DE" smtClean="0"/>
              <a:pPr/>
              <a:t>01.09.2014</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FAB9C2FF-A284-4705-A03D-3C98DE5FAA27}" type="slidenum">
              <a:rPr lang="de-DE" smtClean="0"/>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A1ECF206-DF41-47B4-B042-B01D102B7FD5}" type="datetimeFigureOut">
              <a:rPr lang="de-DE" smtClean="0"/>
              <a:pPr/>
              <a:t>01.09.2014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AB9C2FF-A284-4705-A03D-3C98DE5FAA27}"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A1ECF206-DF41-47B4-B042-B01D102B7FD5}" type="datetimeFigureOut">
              <a:rPr lang="de-DE" smtClean="0"/>
              <a:pPr/>
              <a:t>01.09.2014</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FAB9C2FF-A284-4705-A03D-3C98DE5FAA27}"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A1ECF206-DF41-47B4-B042-B01D102B7FD5}" type="datetimeFigureOut">
              <a:rPr lang="de-DE" smtClean="0"/>
              <a:pPr/>
              <a:t>01.09.2014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FAB9C2FF-A284-4705-A03D-3C98DE5FAA27}"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A1ECF206-DF41-47B4-B042-B01D102B7FD5}" type="datetimeFigureOut">
              <a:rPr lang="de-DE" smtClean="0"/>
              <a:pPr/>
              <a:t>01.09.2014</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FAB9C2FF-A284-4705-A03D-3C98DE5FAA27}"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A1ECF206-DF41-47B4-B042-B01D102B7FD5}" type="datetimeFigureOut">
              <a:rPr lang="de-DE" smtClean="0"/>
              <a:pPr/>
              <a:t>01.09.2014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AB9C2FF-A284-4705-A03D-3C98DE5FAA27}"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p>
            <a:fld id="{A1ECF206-DF41-47B4-B042-B01D102B7FD5}" type="datetimeFigureOut">
              <a:rPr lang="de-DE" smtClean="0"/>
              <a:pPr/>
              <a:t>01.09.2014</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FAB9C2FF-A284-4705-A03D-3C98DE5FAA27}" type="slidenum">
              <a:rPr lang="de-DE" smtClean="0"/>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ECF206-DF41-47B4-B042-B01D102B7FD5}" type="datetimeFigureOut">
              <a:rPr lang="de-DE" smtClean="0"/>
              <a:pPr/>
              <a:t>01.09.2014</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B9C2FF-A284-4705-A03D-3C98DE5FAA27}"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anina.Dannenberg@leuphana.d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59643" y="1556792"/>
            <a:ext cx="7772400" cy="1470025"/>
          </a:xfrm>
        </p:spPr>
        <p:txBody>
          <a:bodyPr>
            <a:normAutofit/>
          </a:bodyPr>
          <a:lstStyle/>
          <a:p>
            <a:r>
              <a:rPr lang="en-GB" sz="3600" b="1" dirty="0"/>
              <a:t>State- prescribed </a:t>
            </a:r>
            <a:r>
              <a:rPr lang="en-GB" sz="3600" b="1" i="1" dirty="0"/>
              <a:t>(re)productivity</a:t>
            </a:r>
            <a:r>
              <a:rPr lang="en-GB" sz="3600" b="1" dirty="0"/>
              <a:t>? </a:t>
            </a:r>
            <a:endParaRPr lang="de-DE" sz="3600" dirty="0"/>
          </a:p>
        </p:txBody>
      </p:sp>
      <p:sp>
        <p:nvSpPr>
          <p:cNvPr id="3" name="Untertitel 2"/>
          <p:cNvSpPr>
            <a:spLocks noGrp="1"/>
          </p:cNvSpPr>
          <p:nvPr>
            <p:ph type="subTitle" idx="1"/>
          </p:nvPr>
        </p:nvSpPr>
        <p:spPr>
          <a:xfrm>
            <a:off x="1245443" y="4581128"/>
            <a:ext cx="6400800" cy="1752600"/>
          </a:xfrm>
        </p:spPr>
        <p:txBody>
          <a:bodyPr>
            <a:normAutofit fontScale="55000" lnSpcReduction="20000"/>
          </a:bodyPr>
          <a:lstStyle/>
          <a:p>
            <a:pPr algn="l" fontAlgn="t"/>
            <a:r>
              <a:rPr lang="de-DE" b="1" dirty="0" smtClean="0"/>
              <a:t>Janina Dannenberg, </a:t>
            </a:r>
            <a:r>
              <a:rPr lang="de-DE" b="1" dirty="0" err="1" smtClean="0"/>
              <a:t>M.Sc</a:t>
            </a:r>
            <a:r>
              <a:rPr lang="de-DE" b="1" dirty="0" smtClean="0"/>
              <a:t>.</a:t>
            </a:r>
          </a:p>
          <a:p>
            <a:pPr algn="l" fontAlgn="t"/>
            <a:r>
              <a:rPr lang="en-GB" dirty="0" err="1" smtClean="0"/>
              <a:t>Leuphana</a:t>
            </a:r>
            <a:r>
              <a:rPr lang="en-US" dirty="0" smtClean="0"/>
              <a:t> </a:t>
            </a:r>
            <a:r>
              <a:rPr lang="en-US" dirty="0" err="1"/>
              <a:t>Universität</a:t>
            </a:r>
            <a:r>
              <a:rPr lang="en-US" dirty="0"/>
              <a:t> </a:t>
            </a:r>
            <a:r>
              <a:rPr lang="en-US" dirty="0" err="1" smtClean="0"/>
              <a:t>Lüneburg</a:t>
            </a:r>
            <a:endParaRPr lang="de-DE" dirty="0"/>
          </a:p>
          <a:p>
            <a:pPr algn="l" fontAlgn="t"/>
            <a:r>
              <a:rPr lang="en-US" dirty="0" smtClean="0"/>
              <a:t>Faculty </a:t>
            </a:r>
            <a:r>
              <a:rPr lang="en-US" dirty="0"/>
              <a:t>of </a:t>
            </a:r>
            <a:r>
              <a:rPr lang="de-DE" dirty="0" err="1" smtClean="0"/>
              <a:t>Sustainability</a:t>
            </a:r>
            <a:endParaRPr lang="de-DE" dirty="0"/>
          </a:p>
          <a:p>
            <a:pPr algn="l" fontAlgn="t"/>
            <a:r>
              <a:rPr lang="de-DE" dirty="0" err="1" smtClean="0"/>
              <a:t>Scharnhorststraße</a:t>
            </a:r>
            <a:r>
              <a:rPr lang="de-DE" dirty="0" smtClean="0"/>
              <a:t> 1</a:t>
            </a:r>
          </a:p>
          <a:p>
            <a:pPr algn="l" fontAlgn="t"/>
            <a:r>
              <a:rPr lang="de-DE" dirty="0" smtClean="0"/>
              <a:t>21335 </a:t>
            </a:r>
            <a:r>
              <a:rPr lang="de-DE" dirty="0"/>
              <a:t>Lüneburg, </a:t>
            </a:r>
            <a:r>
              <a:rPr lang="de-DE" dirty="0" smtClean="0"/>
              <a:t>Germany</a:t>
            </a:r>
          </a:p>
          <a:p>
            <a:pPr algn="l" fontAlgn="t"/>
            <a:r>
              <a:rPr lang="de-DE" dirty="0" smtClean="0">
                <a:hlinkClick r:id="rId3"/>
              </a:rPr>
              <a:t> </a:t>
            </a:r>
            <a:r>
              <a:rPr lang="de-DE" dirty="0">
                <a:hlinkClick r:id="rId3"/>
              </a:rPr>
              <a:t>Janina.Dannenberg@leuphana.de</a:t>
            </a:r>
            <a:r>
              <a:rPr lang="de-DE" dirty="0"/>
              <a:t>               </a:t>
            </a:r>
          </a:p>
        </p:txBody>
      </p:sp>
      <p:pic>
        <p:nvPicPr>
          <p:cNvPr id="1026" name="Picture 2" descr="1009_LEU_FAK_nachhaltigkeit_4c_1"/>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3275856" y="215900"/>
            <a:ext cx="2339975" cy="9064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 name="Textfeld 3"/>
          <p:cNvSpPr txBox="1"/>
          <p:nvPr/>
        </p:nvSpPr>
        <p:spPr>
          <a:xfrm>
            <a:off x="1260131" y="3310599"/>
            <a:ext cx="6371424" cy="369332"/>
          </a:xfrm>
          <a:prstGeom prst="rect">
            <a:avLst/>
          </a:prstGeom>
          <a:noFill/>
        </p:spPr>
        <p:txBody>
          <a:bodyPr wrap="none" rtlCol="0">
            <a:spAutoFit/>
          </a:bodyPr>
          <a:lstStyle/>
          <a:p>
            <a:pPr algn="ctr"/>
            <a:r>
              <a:rPr lang="en-GB" b="1" dirty="0"/>
              <a:t>The Philippine Legislation on the Rights of Indigenous Peoples </a:t>
            </a:r>
            <a:endParaRPr lang="de-DE" dirty="0"/>
          </a:p>
        </p:txBody>
      </p:sp>
    </p:spTree>
    <p:extLst>
      <p:ext uri="{BB962C8B-B14F-4D97-AF65-F5344CB8AC3E}">
        <p14:creationId xmlns:p14="http://schemas.microsoft.com/office/powerpoint/2010/main" xmlns="" val="30197458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Integrations</a:t>
            </a:r>
            <a:r>
              <a:rPr lang="de-DE" dirty="0" smtClean="0"/>
              <a:t> </a:t>
            </a:r>
            <a:r>
              <a:rPr lang="de-DE" dirty="0" err="1" smtClean="0"/>
              <a:t>within</a:t>
            </a:r>
            <a:r>
              <a:rPr lang="de-DE" dirty="0" smtClean="0"/>
              <a:t> </a:t>
            </a:r>
            <a:r>
              <a:rPr lang="de-DE" dirty="0" err="1" smtClean="0"/>
              <a:t>the</a:t>
            </a:r>
            <a:r>
              <a:rPr lang="de-DE" dirty="0" smtClean="0"/>
              <a:t> </a:t>
            </a:r>
            <a:r>
              <a:rPr lang="de-DE" dirty="0" err="1"/>
              <a:t>I</a:t>
            </a:r>
            <a:r>
              <a:rPr lang="de-DE" dirty="0" err="1" smtClean="0"/>
              <a:t>ndigenous</a:t>
            </a:r>
            <a:r>
              <a:rPr lang="de-DE" dirty="0" smtClean="0"/>
              <a:t> </a:t>
            </a:r>
            <a:r>
              <a:rPr lang="de-DE" dirty="0" err="1" smtClean="0"/>
              <a:t>Peoples</a:t>
            </a:r>
            <a:r>
              <a:rPr lang="de-DE" dirty="0" smtClean="0"/>
              <a:t> </a:t>
            </a:r>
            <a:r>
              <a:rPr lang="de-DE" dirty="0" err="1" smtClean="0"/>
              <a:t>Rights</a:t>
            </a:r>
            <a:r>
              <a:rPr lang="de-DE" dirty="0" smtClean="0"/>
              <a:t> Act</a:t>
            </a:r>
            <a:endParaRPr lang="de-DE" dirty="0"/>
          </a:p>
        </p:txBody>
      </p:sp>
      <p:sp>
        <p:nvSpPr>
          <p:cNvPr id="3" name="Inhaltsplatzhalter 2"/>
          <p:cNvSpPr>
            <a:spLocks noGrp="1"/>
          </p:cNvSpPr>
          <p:nvPr>
            <p:ph idx="1"/>
          </p:nvPr>
        </p:nvSpPr>
        <p:spPr/>
        <p:txBody>
          <a:bodyPr/>
          <a:lstStyle/>
          <a:p>
            <a:pPr lvl="0"/>
            <a:r>
              <a:rPr lang="de-DE" dirty="0"/>
              <a:t>Privat- </a:t>
            </a:r>
            <a:r>
              <a:rPr lang="de-DE" dirty="0" err="1"/>
              <a:t>public</a:t>
            </a:r>
            <a:r>
              <a:rPr lang="de-DE" dirty="0"/>
              <a:t> </a:t>
            </a:r>
          </a:p>
          <a:p>
            <a:pPr lvl="0"/>
            <a:r>
              <a:rPr lang="de-DE" dirty="0"/>
              <a:t>Nature - </a:t>
            </a:r>
            <a:r>
              <a:rPr lang="de-DE" dirty="0" err="1"/>
              <a:t>culture</a:t>
            </a:r>
            <a:endParaRPr lang="de-DE" dirty="0"/>
          </a:p>
          <a:p>
            <a:pPr lvl="0"/>
            <a:r>
              <a:rPr lang="de-DE" dirty="0" err="1"/>
              <a:t>Conservation</a:t>
            </a:r>
            <a:r>
              <a:rPr lang="de-DE" dirty="0"/>
              <a:t>- </a:t>
            </a:r>
            <a:r>
              <a:rPr lang="de-DE" dirty="0" err="1" smtClean="0"/>
              <a:t>exploitation</a:t>
            </a:r>
            <a:r>
              <a:rPr lang="de-DE" dirty="0" smtClean="0"/>
              <a:t> </a:t>
            </a:r>
            <a:r>
              <a:rPr lang="de-DE" dirty="0" err="1" smtClean="0"/>
              <a:t>or</a:t>
            </a:r>
            <a:r>
              <a:rPr lang="de-DE" dirty="0" smtClean="0"/>
              <a:t> </a:t>
            </a:r>
            <a:r>
              <a:rPr lang="de-DE" dirty="0" err="1" smtClean="0"/>
              <a:t>usage</a:t>
            </a:r>
            <a:r>
              <a:rPr lang="de-DE" dirty="0" smtClean="0"/>
              <a:t> </a:t>
            </a:r>
            <a:r>
              <a:rPr lang="de-DE" dirty="0" err="1" smtClean="0"/>
              <a:t>of</a:t>
            </a:r>
            <a:r>
              <a:rPr lang="de-DE" dirty="0" smtClean="0"/>
              <a:t> </a:t>
            </a:r>
            <a:r>
              <a:rPr lang="de-DE" dirty="0" err="1" smtClean="0"/>
              <a:t>nature</a:t>
            </a:r>
            <a:endParaRPr lang="de-DE" dirty="0"/>
          </a:p>
          <a:p>
            <a:pPr lvl="0"/>
            <a:r>
              <a:rPr lang="de-DE" dirty="0" err="1"/>
              <a:t>Materiality</a:t>
            </a:r>
            <a:r>
              <a:rPr lang="de-DE" dirty="0"/>
              <a:t>- </a:t>
            </a:r>
            <a:r>
              <a:rPr lang="de-DE" dirty="0" err="1"/>
              <a:t>spirituality</a:t>
            </a:r>
            <a:endParaRPr lang="de-DE" dirty="0"/>
          </a:p>
          <a:p>
            <a:pPr lvl="0"/>
            <a:r>
              <a:rPr lang="de-DE" dirty="0" err="1"/>
              <a:t>Owning</a:t>
            </a:r>
            <a:r>
              <a:rPr lang="de-DE" dirty="0"/>
              <a:t>- </a:t>
            </a:r>
            <a:r>
              <a:rPr lang="de-DE" dirty="0" err="1"/>
              <a:t>leasing</a:t>
            </a:r>
            <a:endParaRPr lang="de-DE" dirty="0"/>
          </a:p>
        </p:txBody>
      </p:sp>
    </p:spTree>
    <p:extLst>
      <p:ext uri="{BB962C8B-B14F-4D97-AF65-F5344CB8AC3E}">
        <p14:creationId xmlns:p14="http://schemas.microsoft.com/office/powerpoint/2010/main" xmlns="" val="391544595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5536" y="620688"/>
            <a:ext cx="7128792" cy="3785652"/>
          </a:xfrm>
          <a:prstGeom prst="rect">
            <a:avLst/>
          </a:prstGeom>
        </p:spPr>
        <p:txBody>
          <a:bodyPr wrap="square">
            <a:spAutoFit/>
          </a:bodyPr>
          <a:lstStyle/>
          <a:p>
            <a:r>
              <a:rPr lang="en-GB" sz="4000" dirty="0"/>
              <a:t>The Indigenous Peoples Right Acts </a:t>
            </a:r>
            <a:r>
              <a:rPr lang="en-GB" sz="4000" dirty="0" smtClean="0"/>
              <a:t>is </a:t>
            </a:r>
            <a:r>
              <a:rPr lang="en-GB" sz="4000" dirty="0"/>
              <a:t>a law for those who are “</a:t>
            </a:r>
            <a:r>
              <a:rPr lang="en-US" sz="4000" dirty="0"/>
              <a:t>identified by self-ascription and ascription by others</a:t>
            </a:r>
            <a:r>
              <a:rPr lang="en-US" sz="4000" dirty="0" smtClean="0"/>
              <a:t>” (sec.3) </a:t>
            </a:r>
            <a:r>
              <a:rPr lang="en-US" sz="4000" dirty="0"/>
              <a:t>as </a:t>
            </a:r>
            <a:r>
              <a:rPr lang="en-US" sz="4000" dirty="0" smtClean="0"/>
              <a:t>Indigenous </a:t>
            </a:r>
            <a:r>
              <a:rPr lang="en-US" sz="4000" dirty="0"/>
              <a:t>Peoples or Indigenous Cultural Communities.  </a:t>
            </a:r>
            <a:r>
              <a:rPr lang="en-GB" sz="4000" dirty="0"/>
              <a:t> </a:t>
            </a:r>
            <a:endParaRPr lang="de-DE" sz="4000" dirty="0"/>
          </a:p>
        </p:txBody>
      </p:sp>
    </p:spTree>
    <p:extLst>
      <p:ext uri="{BB962C8B-B14F-4D97-AF65-F5344CB8AC3E}">
        <p14:creationId xmlns:p14="http://schemas.microsoft.com/office/powerpoint/2010/main" xmlns="" val="17621579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Outline</a:t>
            </a:r>
            <a:endParaRPr lang="de-DE" dirty="0"/>
          </a:p>
        </p:txBody>
      </p:sp>
      <p:sp>
        <p:nvSpPr>
          <p:cNvPr id="3" name="Inhaltsplatzhalter 2"/>
          <p:cNvSpPr>
            <a:spLocks noGrp="1"/>
          </p:cNvSpPr>
          <p:nvPr>
            <p:ph idx="1"/>
          </p:nvPr>
        </p:nvSpPr>
        <p:spPr/>
        <p:txBody>
          <a:bodyPr/>
          <a:lstStyle/>
          <a:p>
            <a:pPr marL="514350" lvl="0" indent="-514350">
              <a:buFont typeface="+mj-lt"/>
              <a:buAutoNum type="arabicPeriod"/>
            </a:pPr>
            <a:r>
              <a:rPr lang="de-DE" dirty="0" smtClean="0"/>
              <a:t>(Re)</a:t>
            </a:r>
            <a:r>
              <a:rPr lang="de-DE" dirty="0" err="1" smtClean="0"/>
              <a:t>productivity</a:t>
            </a:r>
            <a:r>
              <a:rPr lang="de-DE" dirty="0" smtClean="0"/>
              <a:t>: The </a:t>
            </a:r>
            <a:r>
              <a:rPr lang="de-DE" dirty="0" err="1" smtClean="0"/>
              <a:t>basics</a:t>
            </a:r>
            <a:endParaRPr lang="de-DE" dirty="0"/>
          </a:p>
          <a:p>
            <a:pPr marL="514350" lvl="0" indent="-514350">
              <a:buFont typeface="+mj-lt"/>
              <a:buAutoNum type="arabicPeriod"/>
            </a:pPr>
            <a:r>
              <a:rPr lang="en-GB" dirty="0" smtClean="0"/>
              <a:t>(Re)P</a:t>
            </a:r>
            <a:r>
              <a:rPr lang="en-GB" dirty="0"/>
              <a:t>roduc</a:t>
            </a:r>
            <a:r>
              <a:rPr lang="en-GB" dirty="0" smtClean="0"/>
              <a:t>tivity and the Indigenous Peoples Rights Act </a:t>
            </a:r>
            <a:endParaRPr lang="de-DE" dirty="0"/>
          </a:p>
          <a:p>
            <a:pPr marL="514350" lvl="0" indent="-514350">
              <a:buFont typeface="+mj-lt"/>
              <a:buAutoNum type="arabicPeriod"/>
            </a:pPr>
            <a:r>
              <a:rPr lang="en-GB" dirty="0" smtClean="0">
                <a:solidFill>
                  <a:srgbClr val="FF0000"/>
                </a:solidFill>
              </a:rPr>
              <a:t>“Modern</a:t>
            </a:r>
            <a:r>
              <a:rPr lang="en-GB" dirty="0">
                <a:solidFill>
                  <a:srgbClr val="FF0000"/>
                </a:solidFill>
              </a:rPr>
              <a:t>” vs. </a:t>
            </a:r>
            <a:r>
              <a:rPr lang="en-GB" dirty="0" smtClean="0">
                <a:solidFill>
                  <a:srgbClr val="FF0000"/>
                </a:solidFill>
              </a:rPr>
              <a:t>“traditional” </a:t>
            </a:r>
            <a:r>
              <a:rPr lang="en-GB" dirty="0">
                <a:solidFill>
                  <a:srgbClr val="FF0000"/>
                </a:solidFill>
              </a:rPr>
              <a:t>as a crucial </a:t>
            </a:r>
            <a:r>
              <a:rPr lang="en-GB" dirty="0" smtClean="0">
                <a:solidFill>
                  <a:srgbClr val="FF0000"/>
                </a:solidFill>
              </a:rPr>
              <a:t>dichotomisation and its consequences</a:t>
            </a:r>
          </a:p>
          <a:p>
            <a:pPr marL="0" lvl="0" indent="0">
              <a:buNone/>
            </a:pPr>
            <a:endParaRPr lang="en-GB" dirty="0"/>
          </a:p>
        </p:txBody>
      </p:sp>
    </p:spTree>
    <p:extLst>
      <p:ext uri="{BB962C8B-B14F-4D97-AF65-F5344CB8AC3E}">
        <p14:creationId xmlns:p14="http://schemas.microsoft.com/office/powerpoint/2010/main" xmlns="" val="7603355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
            </a:r>
            <a:br>
              <a:rPr lang="de-DE" dirty="0" smtClean="0"/>
            </a:br>
            <a:r>
              <a:rPr lang="en-US" dirty="0" smtClean="0"/>
              <a:t>Important</a:t>
            </a:r>
            <a:endParaRPr lang="en-US" dirty="0"/>
          </a:p>
        </p:txBody>
      </p:sp>
      <p:sp>
        <p:nvSpPr>
          <p:cNvPr id="3" name="Inhaltsplatzhalter 2"/>
          <p:cNvSpPr>
            <a:spLocks noGrp="1"/>
          </p:cNvSpPr>
          <p:nvPr>
            <p:ph idx="1"/>
          </p:nvPr>
        </p:nvSpPr>
        <p:spPr/>
        <p:txBody>
          <a:bodyPr/>
          <a:lstStyle/>
          <a:p>
            <a:r>
              <a:rPr lang="en-US" dirty="0" smtClean="0"/>
              <a:t>Vision of the law: (Re)Productivity for Indigenous Peoples</a:t>
            </a:r>
          </a:p>
          <a:p>
            <a:r>
              <a:rPr lang="en-US" dirty="0" smtClean="0"/>
              <a:t>Problem: (Re)Productivity only for the “traditional”; the “modern” stay capitalistic</a:t>
            </a:r>
          </a:p>
          <a:p>
            <a:r>
              <a:rPr lang="en-US" dirty="0" smtClean="0"/>
              <a:t>Consequence: Inclusion/ Exclusion of Indigenous Peoples based on the demand of the capitalist economy</a:t>
            </a:r>
            <a:endParaRPr lang="en-US" dirty="0"/>
          </a:p>
        </p:txBody>
      </p:sp>
      <p:sp>
        <p:nvSpPr>
          <p:cNvPr id="4" name="Textfeld 3"/>
          <p:cNvSpPr txBox="1"/>
          <p:nvPr/>
        </p:nvSpPr>
        <p:spPr>
          <a:xfrm>
            <a:off x="1763688" y="5517232"/>
            <a:ext cx="4792787" cy="707886"/>
          </a:xfrm>
          <a:prstGeom prst="rect">
            <a:avLst/>
          </a:prstGeom>
          <a:noFill/>
        </p:spPr>
        <p:txBody>
          <a:bodyPr wrap="none" rtlCol="0">
            <a:spAutoFit/>
          </a:bodyPr>
          <a:lstStyle/>
          <a:p>
            <a:r>
              <a:rPr lang="de-DE" sz="4000" smtClean="0">
                <a:solidFill>
                  <a:srgbClr val="FF00FF"/>
                </a:solidFill>
              </a:rPr>
              <a:t>Thank you very much!</a:t>
            </a:r>
            <a:endParaRPr lang="de-DE" sz="4000" dirty="0">
              <a:solidFill>
                <a:srgbClr val="FF00FF"/>
              </a:solidFill>
            </a:endParaRPr>
          </a:p>
        </p:txBody>
      </p:sp>
    </p:spTree>
    <p:extLst>
      <p:ext uri="{BB962C8B-B14F-4D97-AF65-F5344CB8AC3E}">
        <p14:creationId xmlns:p14="http://schemas.microsoft.com/office/powerpoint/2010/main" xmlns="" val="38014691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
            </a:r>
            <a:br>
              <a:rPr lang="de-DE" dirty="0" smtClean="0"/>
            </a:br>
            <a:r>
              <a:rPr lang="en-US" dirty="0" smtClean="0"/>
              <a:t>Important</a:t>
            </a:r>
            <a:endParaRPr lang="en-US" dirty="0"/>
          </a:p>
        </p:txBody>
      </p:sp>
      <p:sp>
        <p:nvSpPr>
          <p:cNvPr id="3" name="Inhaltsplatzhalter 2"/>
          <p:cNvSpPr>
            <a:spLocks noGrp="1"/>
          </p:cNvSpPr>
          <p:nvPr>
            <p:ph idx="1"/>
          </p:nvPr>
        </p:nvSpPr>
        <p:spPr/>
        <p:txBody>
          <a:bodyPr/>
          <a:lstStyle/>
          <a:p>
            <a:r>
              <a:rPr lang="en-US" dirty="0" smtClean="0"/>
              <a:t>Vision of the law: (Re)Productivity for Indigenous Peoples</a:t>
            </a:r>
          </a:p>
          <a:p>
            <a:r>
              <a:rPr lang="en-US" dirty="0" smtClean="0"/>
              <a:t>Problem: (Re)Productivity only for the “traditional</a:t>
            </a:r>
            <a:r>
              <a:rPr lang="en-US" dirty="0" smtClean="0"/>
              <a:t>”; </a:t>
            </a:r>
            <a:r>
              <a:rPr lang="en-US" dirty="0" smtClean="0"/>
              <a:t>the “modern” stay capitalistic</a:t>
            </a:r>
          </a:p>
          <a:p>
            <a:r>
              <a:rPr lang="en-US" dirty="0" smtClean="0"/>
              <a:t>Consequence: Inclusion/ Exclusion of Indigenous Peoples </a:t>
            </a:r>
            <a:r>
              <a:rPr lang="en-US" dirty="0" smtClean="0"/>
              <a:t>based on the </a:t>
            </a:r>
            <a:r>
              <a:rPr lang="en-US" dirty="0" smtClean="0"/>
              <a:t>demand </a:t>
            </a:r>
            <a:r>
              <a:rPr lang="en-US" dirty="0" smtClean="0"/>
              <a:t>of the capitalist </a:t>
            </a:r>
            <a:r>
              <a:rPr lang="en-US" dirty="0" smtClean="0"/>
              <a:t>economy</a:t>
            </a:r>
            <a:endParaRPr lang="en-US" dirty="0"/>
          </a:p>
        </p:txBody>
      </p:sp>
    </p:spTree>
    <p:extLst>
      <p:ext uri="{BB962C8B-B14F-4D97-AF65-F5344CB8AC3E}">
        <p14:creationId xmlns:p14="http://schemas.microsoft.com/office/powerpoint/2010/main" xmlns="" val="25679903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Outline</a:t>
            </a:r>
            <a:endParaRPr lang="de-DE" dirty="0"/>
          </a:p>
        </p:txBody>
      </p:sp>
      <p:sp>
        <p:nvSpPr>
          <p:cNvPr id="3" name="Inhaltsplatzhalter 2"/>
          <p:cNvSpPr>
            <a:spLocks noGrp="1"/>
          </p:cNvSpPr>
          <p:nvPr>
            <p:ph idx="1"/>
          </p:nvPr>
        </p:nvSpPr>
        <p:spPr/>
        <p:txBody>
          <a:bodyPr/>
          <a:lstStyle/>
          <a:p>
            <a:pPr marL="514350" lvl="0" indent="-514350">
              <a:buFont typeface="+mj-lt"/>
              <a:buAutoNum type="arabicPeriod"/>
            </a:pPr>
            <a:r>
              <a:rPr lang="de-DE" dirty="0" smtClean="0">
                <a:solidFill>
                  <a:srgbClr val="FF0000"/>
                </a:solidFill>
              </a:rPr>
              <a:t>(Re)</a:t>
            </a:r>
            <a:r>
              <a:rPr lang="de-DE" dirty="0" err="1" smtClean="0">
                <a:solidFill>
                  <a:srgbClr val="FF0000"/>
                </a:solidFill>
              </a:rPr>
              <a:t>productivity</a:t>
            </a:r>
            <a:r>
              <a:rPr lang="de-DE" dirty="0" smtClean="0">
                <a:solidFill>
                  <a:srgbClr val="FF0000"/>
                </a:solidFill>
              </a:rPr>
              <a:t>: The </a:t>
            </a:r>
            <a:r>
              <a:rPr lang="de-DE" dirty="0" err="1" smtClean="0">
                <a:solidFill>
                  <a:srgbClr val="FF0000"/>
                </a:solidFill>
              </a:rPr>
              <a:t>basics</a:t>
            </a:r>
            <a:endParaRPr lang="de-DE" dirty="0">
              <a:solidFill>
                <a:srgbClr val="FF0000"/>
              </a:solidFill>
            </a:endParaRPr>
          </a:p>
          <a:p>
            <a:pPr marL="514350" lvl="0" indent="-514350">
              <a:buFont typeface="+mj-lt"/>
              <a:buAutoNum type="arabicPeriod"/>
            </a:pPr>
            <a:r>
              <a:rPr lang="en-GB" dirty="0" smtClean="0"/>
              <a:t>(Re)P</a:t>
            </a:r>
            <a:r>
              <a:rPr lang="en-GB" dirty="0"/>
              <a:t>roduc</a:t>
            </a:r>
            <a:r>
              <a:rPr lang="en-GB" dirty="0" smtClean="0"/>
              <a:t>tivity and the Indigenous Peoples Rights Act </a:t>
            </a:r>
            <a:endParaRPr lang="de-DE" dirty="0"/>
          </a:p>
          <a:p>
            <a:pPr marL="514350" lvl="0" indent="-514350">
              <a:buFont typeface="+mj-lt"/>
              <a:buAutoNum type="arabicPeriod"/>
            </a:pPr>
            <a:r>
              <a:rPr lang="en-GB" dirty="0" smtClean="0"/>
              <a:t>“Modern</a:t>
            </a:r>
            <a:r>
              <a:rPr lang="en-GB" dirty="0"/>
              <a:t>” vs. </a:t>
            </a:r>
            <a:r>
              <a:rPr lang="en-GB" dirty="0" smtClean="0"/>
              <a:t>“traditional” </a:t>
            </a:r>
            <a:r>
              <a:rPr lang="en-GB" dirty="0"/>
              <a:t>as a crucial </a:t>
            </a:r>
            <a:r>
              <a:rPr lang="en-GB" dirty="0" smtClean="0"/>
              <a:t>dichotomisation and its consequences</a:t>
            </a:r>
            <a:endParaRPr lang="en-GB" dirty="0"/>
          </a:p>
        </p:txBody>
      </p:sp>
    </p:spTree>
    <p:extLst>
      <p:ext uri="{BB962C8B-B14F-4D97-AF65-F5344CB8AC3E}">
        <p14:creationId xmlns:p14="http://schemas.microsoft.com/office/powerpoint/2010/main" xmlns="" val="34353487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Integrations</a:t>
            </a:r>
            <a:r>
              <a:rPr lang="de-DE" dirty="0" smtClean="0"/>
              <a:t> </a:t>
            </a:r>
            <a:r>
              <a:rPr lang="de-DE" dirty="0" err="1" smtClean="0"/>
              <a:t>within</a:t>
            </a:r>
            <a:r>
              <a:rPr lang="de-DE" dirty="0" smtClean="0"/>
              <a:t> </a:t>
            </a:r>
            <a:r>
              <a:rPr lang="de-DE" dirty="0" err="1" smtClean="0"/>
              <a:t>the</a:t>
            </a:r>
            <a:r>
              <a:rPr lang="de-DE" dirty="0" smtClean="0"/>
              <a:t> </a:t>
            </a:r>
            <a:r>
              <a:rPr lang="de-DE" dirty="0" err="1" smtClean="0"/>
              <a:t>concept</a:t>
            </a:r>
            <a:r>
              <a:rPr lang="de-DE" dirty="0" smtClean="0"/>
              <a:t> </a:t>
            </a:r>
            <a:r>
              <a:rPr lang="de-DE" dirty="0" err="1" smtClean="0"/>
              <a:t>of</a:t>
            </a:r>
            <a:r>
              <a:rPr lang="de-DE" dirty="0" smtClean="0"/>
              <a:t> (</a:t>
            </a:r>
            <a:r>
              <a:rPr lang="de-DE" dirty="0" err="1" smtClean="0"/>
              <a:t>re</a:t>
            </a:r>
            <a:r>
              <a:rPr lang="de-DE" dirty="0" smtClean="0"/>
              <a:t>)</a:t>
            </a:r>
            <a:r>
              <a:rPr lang="de-DE" dirty="0" err="1" smtClean="0"/>
              <a:t>productivity</a:t>
            </a:r>
            <a:endParaRPr lang="de-DE" dirty="0"/>
          </a:p>
        </p:txBody>
      </p:sp>
      <p:sp>
        <p:nvSpPr>
          <p:cNvPr id="3" name="Inhaltsplatzhalter 2"/>
          <p:cNvSpPr>
            <a:spLocks noGrp="1"/>
          </p:cNvSpPr>
          <p:nvPr>
            <p:ph idx="1"/>
          </p:nvPr>
        </p:nvSpPr>
        <p:spPr/>
        <p:txBody>
          <a:bodyPr/>
          <a:lstStyle/>
          <a:p>
            <a:pPr lvl="0"/>
            <a:r>
              <a:rPr lang="de-DE" dirty="0" err="1" smtClean="0"/>
              <a:t>Productive</a:t>
            </a:r>
            <a:r>
              <a:rPr lang="de-DE" dirty="0" smtClean="0"/>
              <a:t>- </a:t>
            </a:r>
            <a:r>
              <a:rPr lang="de-DE" dirty="0" err="1" smtClean="0"/>
              <a:t>Reproductive</a:t>
            </a:r>
            <a:endParaRPr lang="de-DE" dirty="0" smtClean="0"/>
          </a:p>
          <a:p>
            <a:pPr lvl="0"/>
            <a:r>
              <a:rPr lang="de-DE" dirty="0" smtClean="0"/>
              <a:t>Privat- </a:t>
            </a:r>
            <a:r>
              <a:rPr lang="de-DE" dirty="0" err="1"/>
              <a:t>public</a:t>
            </a:r>
            <a:r>
              <a:rPr lang="de-DE" dirty="0"/>
              <a:t> </a:t>
            </a:r>
          </a:p>
          <a:p>
            <a:pPr lvl="0"/>
            <a:r>
              <a:rPr lang="de-DE" dirty="0"/>
              <a:t>Nature - </a:t>
            </a:r>
            <a:r>
              <a:rPr lang="de-DE" dirty="0" err="1"/>
              <a:t>culture</a:t>
            </a:r>
            <a:endParaRPr lang="de-DE" dirty="0"/>
          </a:p>
          <a:p>
            <a:pPr lvl="0"/>
            <a:r>
              <a:rPr lang="de-DE" dirty="0" err="1"/>
              <a:t>Conservation</a:t>
            </a:r>
            <a:r>
              <a:rPr lang="de-DE" dirty="0"/>
              <a:t>- </a:t>
            </a:r>
            <a:r>
              <a:rPr lang="de-DE" dirty="0" err="1" smtClean="0"/>
              <a:t>exploitation</a:t>
            </a:r>
            <a:r>
              <a:rPr lang="de-DE" dirty="0" smtClean="0"/>
              <a:t> </a:t>
            </a:r>
            <a:r>
              <a:rPr lang="de-DE" dirty="0" err="1" smtClean="0"/>
              <a:t>or</a:t>
            </a:r>
            <a:r>
              <a:rPr lang="de-DE" dirty="0" smtClean="0"/>
              <a:t> </a:t>
            </a:r>
            <a:r>
              <a:rPr lang="de-DE" dirty="0" err="1" smtClean="0"/>
              <a:t>usage</a:t>
            </a:r>
            <a:r>
              <a:rPr lang="de-DE" dirty="0" smtClean="0"/>
              <a:t> </a:t>
            </a:r>
            <a:r>
              <a:rPr lang="de-DE" dirty="0" err="1" smtClean="0"/>
              <a:t>of</a:t>
            </a:r>
            <a:r>
              <a:rPr lang="de-DE" dirty="0" smtClean="0"/>
              <a:t> </a:t>
            </a:r>
            <a:r>
              <a:rPr lang="de-DE" dirty="0" err="1" smtClean="0"/>
              <a:t>nature</a:t>
            </a:r>
            <a:endParaRPr lang="de-DE" dirty="0"/>
          </a:p>
          <a:p>
            <a:pPr lvl="0"/>
            <a:endParaRPr lang="de-DE" dirty="0"/>
          </a:p>
        </p:txBody>
      </p:sp>
    </p:spTree>
    <p:extLst>
      <p:ext uri="{BB962C8B-B14F-4D97-AF65-F5344CB8AC3E}">
        <p14:creationId xmlns:p14="http://schemas.microsoft.com/office/powerpoint/2010/main" xmlns="" val="5470286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Outline</a:t>
            </a:r>
            <a:endParaRPr lang="de-DE" dirty="0"/>
          </a:p>
        </p:txBody>
      </p:sp>
      <p:sp>
        <p:nvSpPr>
          <p:cNvPr id="3" name="Inhaltsplatzhalter 2"/>
          <p:cNvSpPr>
            <a:spLocks noGrp="1"/>
          </p:cNvSpPr>
          <p:nvPr>
            <p:ph idx="1"/>
          </p:nvPr>
        </p:nvSpPr>
        <p:spPr/>
        <p:txBody>
          <a:bodyPr/>
          <a:lstStyle/>
          <a:p>
            <a:pPr marL="514350" lvl="0" indent="-514350">
              <a:buFont typeface="+mj-lt"/>
              <a:buAutoNum type="arabicPeriod"/>
            </a:pPr>
            <a:r>
              <a:rPr lang="de-DE" dirty="0" smtClean="0"/>
              <a:t>(Re)</a:t>
            </a:r>
            <a:r>
              <a:rPr lang="de-DE" dirty="0" err="1" smtClean="0"/>
              <a:t>productivity</a:t>
            </a:r>
            <a:r>
              <a:rPr lang="de-DE" dirty="0" smtClean="0"/>
              <a:t>: The </a:t>
            </a:r>
            <a:r>
              <a:rPr lang="de-DE" dirty="0" err="1" smtClean="0"/>
              <a:t>basics</a:t>
            </a:r>
            <a:endParaRPr lang="de-DE" dirty="0"/>
          </a:p>
          <a:p>
            <a:pPr marL="514350" lvl="0" indent="-514350">
              <a:buFont typeface="+mj-lt"/>
              <a:buAutoNum type="arabicPeriod"/>
            </a:pPr>
            <a:r>
              <a:rPr lang="en-GB" dirty="0" smtClean="0">
                <a:solidFill>
                  <a:srgbClr val="FF0000"/>
                </a:solidFill>
              </a:rPr>
              <a:t>(Re)P</a:t>
            </a:r>
            <a:r>
              <a:rPr lang="en-GB" dirty="0">
                <a:solidFill>
                  <a:srgbClr val="FF0000"/>
                </a:solidFill>
              </a:rPr>
              <a:t>roduc</a:t>
            </a:r>
            <a:r>
              <a:rPr lang="en-GB" dirty="0" smtClean="0">
                <a:solidFill>
                  <a:srgbClr val="FF0000"/>
                </a:solidFill>
              </a:rPr>
              <a:t>tivity and the Indigenous Peoples Rights Act </a:t>
            </a:r>
            <a:endParaRPr lang="de-DE" dirty="0">
              <a:solidFill>
                <a:srgbClr val="FF0000"/>
              </a:solidFill>
            </a:endParaRPr>
          </a:p>
          <a:p>
            <a:pPr marL="514350" lvl="0" indent="-514350">
              <a:buFont typeface="+mj-lt"/>
              <a:buAutoNum type="arabicPeriod"/>
            </a:pPr>
            <a:r>
              <a:rPr lang="en-GB" dirty="0" smtClean="0"/>
              <a:t>“Modern</a:t>
            </a:r>
            <a:r>
              <a:rPr lang="en-GB" dirty="0"/>
              <a:t>” vs</a:t>
            </a:r>
            <a:r>
              <a:rPr lang="en-GB" dirty="0" smtClean="0"/>
              <a:t>. ”traditional” </a:t>
            </a:r>
            <a:r>
              <a:rPr lang="en-GB" dirty="0"/>
              <a:t>as a crucial </a:t>
            </a:r>
            <a:r>
              <a:rPr lang="en-GB" dirty="0" smtClean="0"/>
              <a:t>dichotomisation and its consequences</a:t>
            </a:r>
            <a:endParaRPr lang="en-GB" dirty="0"/>
          </a:p>
        </p:txBody>
      </p:sp>
    </p:spTree>
    <p:extLst>
      <p:ext uri="{BB962C8B-B14F-4D97-AF65-F5344CB8AC3E}">
        <p14:creationId xmlns:p14="http://schemas.microsoft.com/office/powerpoint/2010/main" xmlns="" val="39818828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5536" y="404664"/>
            <a:ext cx="8496944" cy="5509200"/>
          </a:xfrm>
          <a:prstGeom prst="rect">
            <a:avLst/>
          </a:prstGeom>
        </p:spPr>
        <p:txBody>
          <a:bodyPr wrap="square">
            <a:spAutoFit/>
          </a:bodyPr>
          <a:lstStyle/>
          <a:p>
            <a:r>
              <a:rPr lang="en-US" sz="3200" dirty="0" smtClean="0"/>
              <a:t>“SECTION </a:t>
            </a:r>
            <a:r>
              <a:rPr lang="en-US" sz="3200" dirty="0"/>
              <a:t>5.           </a:t>
            </a:r>
            <a:r>
              <a:rPr lang="en-US" sz="3200" b="1" dirty="0"/>
              <a:t> Indigenous Concept of Ownership.</a:t>
            </a:r>
            <a:r>
              <a:rPr lang="en-US" sz="3200" dirty="0"/>
              <a:t> — Indigenous concept of ownership sustains the view that ancestral domains and all resources found therein shall serve as the material bases of their cultural integrity. The indigenous concept of ownership generally holds that ancestral domains are the ICC’s/IP’s private but community property which belongs to all generations and therefore cannot be sold, disposed or destroyed. </a:t>
            </a:r>
            <a:r>
              <a:rPr lang="de-DE" sz="3200" dirty="0" err="1"/>
              <a:t>It</a:t>
            </a:r>
            <a:r>
              <a:rPr lang="de-DE" sz="3200" dirty="0"/>
              <a:t> </a:t>
            </a:r>
            <a:r>
              <a:rPr lang="de-DE" sz="3200" dirty="0" err="1"/>
              <a:t>likewise</a:t>
            </a:r>
            <a:r>
              <a:rPr lang="de-DE" sz="3200" dirty="0"/>
              <a:t> </a:t>
            </a:r>
            <a:r>
              <a:rPr lang="de-DE" sz="3200" dirty="0" err="1"/>
              <a:t>covers</a:t>
            </a:r>
            <a:r>
              <a:rPr lang="de-DE" sz="3200" dirty="0"/>
              <a:t> </a:t>
            </a:r>
            <a:r>
              <a:rPr lang="de-DE" sz="3200" dirty="0" err="1"/>
              <a:t>sustainable</a:t>
            </a:r>
            <a:r>
              <a:rPr lang="de-DE" sz="3200" dirty="0"/>
              <a:t> traditional </a:t>
            </a:r>
            <a:r>
              <a:rPr lang="de-DE" sz="3200" dirty="0" err="1"/>
              <a:t>resource</a:t>
            </a:r>
            <a:r>
              <a:rPr lang="de-DE" sz="3200" dirty="0"/>
              <a:t> </a:t>
            </a:r>
            <a:r>
              <a:rPr lang="de-DE" sz="3200" dirty="0" err="1"/>
              <a:t>rights</a:t>
            </a:r>
            <a:r>
              <a:rPr lang="de-DE" sz="3200" dirty="0" smtClean="0"/>
              <a:t>.“ </a:t>
            </a:r>
            <a:endParaRPr lang="de-DE" sz="3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5536" y="404664"/>
            <a:ext cx="8496944" cy="5509200"/>
          </a:xfrm>
          <a:prstGeom prst="rect">
            <a:avLst/>
          </a:prstGeom>
        </p:spPr>
        <p:txBody>
          <a:bodyPr wrap="square">
            <a:spAutoFit/>
          </a:bodyPr>
          <a:lstStyle/>
          <a:p>
            <a:r>
              <a:rPr lang="en-US" sz="3200" dirty="0" smtClean="0"/>
              <a:t>“SECTION </a:t>
            </a:r>
            <a:r>
              <a:rPr lang="en-US" sz="3200" dirty="0"/>
              <a:t>5.           </a:t>
            </a:r>
            <a:r>
              <a:rPr lang="en-US" sz="3200" b="1" dirty="0"/>
              <a:t> Indigenous Concept of Ownership.</a:t>
            </a:r>
            <a:r>
              <a:rPr lang="en-US" sz="3200" dirty="0"/>
              <a:t> — Indigenous concept of ownership sustains the view that </a:t>
            </a:r>
            <a:r>
              <a:rPr lang="en-US" sz="3200" dirty="0">
                <a:solidFill>
                  <a:srgbClr val="FF0000"/>
                </a:solidFill>
              </a:rPr>
              <a:t>ancestral domains </a:t>
            </a:r>
            <a:r>
              <a:rPr lang="en-US" sz="3200" dirty="0"/>
              <a:t>and all resources found therein shall serve as the material bases of their cultural integrity. The indigenous concept of ownership generally holds that ancestral domains are the ICC’s/IP’s private but community property which belongs to all generations and therefore cannot be sold, disposed or destroyed. </a:t>
            </a:r>
            <a:r>
              <a:rPr lang="de-DE" sz="3200" dirty="0" err="1"/>
              <a:t>It</a:t>
            </a:r>
            <a:r>
              <a:rPr lang="de-DE" sz="3200" dirty="0"/>
              <a:t> </a:t>
            </a:r>
            <a:r>
              <a:rPr lang="de-DE" sz="3200" dirty="0" err="1"/>
              <a:t>likewise</a:t>
            </a:r>
            <a:r>
              <a:rPr lang="de-DE" sz="3200" dirty="0"/>
              <a:t> </a:t>
            </a:r>
            <a:r>
              <a:rPr lang="de-DE" sz="3200" dirty="0" err="1"/>
              <a:t>covers</a:t>
            </a:r>
            <a:r>
              <a:rPr lang="de-DE" sz="3200" dirty="0"/>
              <a:t> </a:t>
            </a:r>
            <a:r>
              <a:rPr lang="de-DE" sz="3200" dirty="0" err="1"/>
              <a:t>sustainable</a:t>
            </a:r>
            <a:r>
              <a:rPr lang="de-DE" sz="3200" dirty="0"/>
              <a:t> traditional </a:t>
            </a:r>
            <a:r>
              <a:rPr lang="de-DE" sz="3200" dirty="0" err="1"/>
              <a:t>resource</a:t>
            </a:r>
            <a:r>
              <a:rPr lang="de-DE" sz="3200" dirty="0"/>
              <a:t> </a:t>
            </a:r>
            <a:r>
              <a:rPr lang="de-DE" sz="3200" dirty="0" err="1"/>
              <a:t>rights</a:t>
            </a:r>
            <a:r>
              <a:rPr lang="de-DE" sz="3200" dirty="0" smtClean="0"/>
              <a:t>.“ </a:t>
            </a:r>
            <a:endParaRPr lang="de-DE" sz="3200" dirty="0"/>
          </a:p>
        </p:txBody>
      </p:sp>
    </p:spTree>
    <p:extLst>
      <p:ext uri="{BB962C8B-B14F-4D97-AF65-F5344CB8AC3E}">
        <p14:creationId xmlns:p14="http://schemas.microsoft.com/office/powerpoint/2010/main" xmlns="" val="34408713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5536" y="404664"/>
            <a:ext cx="8496944" cy="5509200"/>
          </a:xfrm>
          <a:prstGeom prst="rect">
            <a:avLst/>
          </a:prstGeom>
        </p:spPr>
        <p:txBody>
          <a:bodyPr wrap="square">
            <a:spAutoFit/>
          </a:bodyPr>
          <a:lstStyle/>
          <a:p>
            <a:r>
              <a:rPr lang="en-US" sz="3200" dirty="0" smtClean="0"/>
              <a:t>“SECTION </a:t>
            </a:r>
            <a:r>
              <a:rPr lang="en-US" sz="3200" dirty="0"/>
              <a:t>5.           </a:t>
            </a:r>
            <a:r>
              <a:rPr lang="en-US" sz="3200" b="1" dirty="0"/>
              <a:t> Indigenous Concept of Ownership.</a:t>
            </a:r>
            <a:r>
              <a:rPr lang="en-US" sz="3200" dirty="0"/>
              <a:t> — Indigenous concept of ownership sustains the view that ancestral domains and all resources found therein shall serve as the material bases of their </a:t>
            </a:r>
            <a:r>
              <a:rPr lang="en-US" sz="3200" dirty="0">
                <a:solidFill>
                  <a:srgbClr val="FF0000"/>
                </a:solidFill>
              </a:rPr>
              <a:t>cultural integrity. </a:t>
            </a:r>
            <a:r>
              <a:rPr lang="en-US" sz="3200" dirty="0"/>
              <a:t>The indigenous concept of ownership generally holds that ancestral domains are the ICC’s/IP’s private but community property which belongs to all generations and therefore cannot be sold, disposed or destroyed. </a:t>
            </a:r>
            <a:r>
              <a:rPr lang="de-DE" sz="3200" dirty="0" err="1"/>
              <a:t>It</a:t>
            </a:r>
            <a:r>
              <a:rPr lang="de-DE" sz="3200" dirty="0"/>
              <a:t> </a:t>
            </a:r>
            <a:r>
              <a:rPr lang="de-DE" sz="3200" dirty="0" err="1"/>
              <a:t>likewise</a:t>
            </a:r>
            <a:r>
              <a:rPr lang="de-DE" sz="3200" dirty="0"/>
              <a:t> </a:t>
            </a:r>
            <a:r>
              <a:rPr lang="de-DE" sz="3200" dirty="0" err="1"/>
              <a:t>covers</a:t>
            </a:r>
            <a:r>
              <a:rPr lang="de-DE" sz="3200" dirty="0"/>
              <a:t> </a:t>
            </a:r>
            <a:r>
              <a:rPr lang="de-DE" sz="3200" dirty="0" err="1"/>
              <a:t>sustainable</a:t>
            </a:r>
            <a:r>
              <a:rPr lang="de-DE" sz="3200" dirty="0"/>
              <a:t> traditional </a:t>
            </a:r>
            <a:r>
              <a:rPr lang="de-DE" sz="3200" dirty="0" err="1"/>
              <a:t>resource</a:t>
            </a:r>
            <a:r>
              <a:rPr lang="de-DE" sz="3200" dirty="0"/>
              <a:t> </a:t>
            </a:r>
            <a:r>
              <a:rPr lang="de-DE" sz="3200" dirty="0" err="1"/>
              <a:t>rights</a:t>
            </a:r>
            <a:r>
              <a:rPr lang="de-DE" sz="3200" dirty="0" smtClean="0"/>
              <a:t>.“ </a:t>
            </a:r>
            <a:endParaRPr lang="de-DE" sz="3200" dirty="0"/>
          </a:p>
        </p:txBody>
      </p:sp>
    </p:spTree>
    <p:extLst>
      <p:ext uri="{BB962C8B-B14F-4D97-AF65-F5344CB8AC3E}">
        <p14:creationId xmlns:p14="http://schemas.microsoft.com/office/powerpoint/2010/main" xmlns="" val="34408713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a:xfrm>
            <a:off x="395536" y="404664"/>
            <a:ext cx="8496944" cy="5509200"/>
          </a:xfrm>
          <a:prstGeom prst="rect">
            <a:avLst/>
          </a:prstGeom>
        </p:spPr>
        <p:txBody>
          <a:bodyPr wrap="square">
            <a:spAutoFit/>
          </a:bodyPr>
          <a:lstStyle/>
          <a:p>
            <a:r>
              <a:rPr lang="en-US" sz="3200" dirty="0" smtClean="0"/>
              <a:t>“SECTION </a:t>
            </a:r>
            <a:r>
              <a:rPr lang="en-US" sz="3200" dirty="0"/>
              <a:t>5.           </a:t>
            </a:r>
            <a:r>
              <a:rPr lang="en-US" sz="3200" b="1" dirty="0"/>
              <a:t> Indigenous Concept of Ownership.</a:t>
            </a:r>
            <a:r>
              <a:rPr lang="en-US" sz="3200" dirty="0"/>
              <a:t> — Indigenous concept of ownership sustains the view that ancestral domains and all resources found therein shall serve as the material bases of their cultural integrity. The indigenous concept of ownership generally holds that ancestral domains are the ICC’s/IP’s </a:t>
            </a:r>
            <a:r>
              <a:rPr lang="en-US" sz="3200" dirty="0">
                <a:solidFill>
                  <a:srgbClr val="FF0000"/>
                </a:solidFill>
              </a:rPr>
              <a:t>private but community property</a:t>
            </a:r>
            <a:r>
              <a:rPr lang="en-US" sz="3200" dirty="0"/>
              <a:t> which </a:t>
            </a:r>
            <a:r>
              <a:rPr lang="en-US" sz="3200" dirty="0">
                <a:solidFill>
                  <a:srgbClr val="FF0000"/>
                </a:solidFill>
              </a:rPr>
              <a:t>belongs to all generations</a:t>
            </a:r>
            <a:r>
              <a:rPr lang="en-US" sz="3200" dirty="0"/>
              <a:t> and therefore cannot be sold, disposed or destroyed. </a:t>
            </a:r>
            <a:r>
              <a:rPr lang="de-DE" sz="3200" dirty="0" err="1"/>
              <a:t>It</a:t>
            </a:r>
            <a:r>
              <a:rPr lang="de-DE" sz="3200" dirty="0"/>
              <a:t> </a:t>
            </a:r>
            <a:r>
              <a:rPr lang="de-DE" sz="3200" dirty="0" err="1"/>
              <a:t>likewise</a:t>
            </a:r>
            <a:r>
              <a:rPr lang="de-DE" sz="3200" dirty="0"/>
              <a:t> </a:t>
            </a:r>
            <a:r>
              <a:rPr lang="de-DE" sz="3200" dirty="0" err="1"/>
              <a:t>covers</a:t>
            </a:r>
            <a:r>
              <a:rPr lang="de-DE" sz="3200" dirty="0"/>
              <a:t> </a:t>
            </a:r>
            <a:r>
              <a:rPr lang="de-DE" sz="3200" dirty="0" err="1"/>
              <a:t>sustainable</a:t>
            </a:r>
            <a:r>
              <a:rPr lang="de-DE" sz="3200" dirty="0"/>
              <a:t> traditional </a:t>
            </a:r>
            <a:r>
              <a:rPr lang="de-DE" sz="3200" dirty="0" err="1"/>
              <a:t>resource</a:t>
            </a:r>
            <a:r>
              <a:rPr lang="de-DE" sz="3200" dirty="0"/>
              <a:t> </a:t>
            </a:r>
            <a:r>
              <a:rPr lang="de-DE" sz="3200" dirty="0" err="1"/>
              <a:t>rights</a:t>
            </a:r>
            <a:r>
              <a:rPr lang="de-DE" sz="3200" dirty="0" smtClean="0"/>
              <a:t>.“ </a:t>
            </a:r>
            <a:endParaRPr lang="de-DE" sz="3200" dirty="0"/>
          </a:p>
        </p:txBody>
      </p:sp>
    </p:spTree>
    <p:extLst>
      <p:ext uri="{BB962C8B-B14F-4D97-AF65-F5344CB8AC3E}">
        <p14:creationId xmlns:p14="http://schemas.microsoft.com/office/powerpoint/2010/main" xmlns="" val="3440871367"/>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591</Words>
  <Application>Microsoft Office PowerPoint</Application>
  <PresentationFormat>Bildschirmpräsentation (4:3)</PresentationFormat>
  <Paragraphs>49</Paragraphs>
  <Slides>13</Slides>
  <Notes>4</Notes>
  <HiddenSlides>0</HiddenSlides>
  <MMClips>0</MMClips>
  <ScaleCrop>false</ScaleCrop>
  <HeadingPairs>
    <vt:vector size="4" baseType="variant">
      <vt:variant>
        <vt:lpstr>Design</vt:lpstr>
      </vt:variant>
      <vt:variant>
        <vt:i4>1</vt:i4>
      </vt:variant>
      <vt:variant>
        <vt:lpstr>Folientitel</vt:lpstr>
      </vt:variant>
      <vt:variant>
        <vt:i4>13</vt:i4>
      </vt:variant>
    </vt:vector>
  </HeadingPairs>
  <TitlesOfParts>
    <vt:vector size="14" baseType="lpstr">
      <vt:lpstr>Larissa-Design</vt:lpstr>
      <vt:lpstr>State- prescribed (re)productivity? </vt:lpstr>
      <vt:lpstr> Important</vt:lpstr>
      <vt:lpstr>Outline</vt:lpstr>
      <vt:lpstr>Integrations within the concept of (re)productivity</vt:lpstr>
      <vt:lpstr>Outline</vt:lpstr>
      <vt:lpstr>Folie 6</vt:lpstr>
      <vt:lpstr>Folie 7</vt:lpstr>
      <vt:lpstr>Folie 8</vt:lpstr>
      <vt:lpstr>Folie 9</vt:lpstr>
      <vt:lpstr>Integrations within the Indigenous Peoples Rights Act</vt:lpstr>
      <vt:lpstr>Folie 11</vt:lpstr>
      <vt:lpstr>Outline</vt:lpstr>
      <vt:lpstr> Important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355120449422</dc:creator>
  <cp:lastModifiedBy>355120449422</cp:lastModifiedBy>
  <cp:revision>30</cp:revision>
  <cp:lastPrinted>2014-08-28T08:37:31Z</cp:lastPrinted>
  <dcterms:created xsi:type="dcterms:W3CDTF">2014-08-25T13:39:54Z</dcterms:created>
  <dcterms:modified xsi:type="dcterms:W3CDTF">2014-09-01T13:57:01Z</dcterms:modified>
</cp:coreProperties>
</file>