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69" r:id="rId2"/>
    <p:sldId id="258" r:id="rId3"/>
    <p:sldId id="270" r:id="rId4"/>
    <p:sldId id="266" r:id="rId5"/>
    <p:sldId id="261" r:id="rId6"/>
    <p:sldId id="262" r:id="rId7"/>
    <p:sldId id="267" r:id="rId8"/>
    <p:sldId id="271" r:id="rId9"/>
    <p:sldId id="268" r:id="rId10"/>
    <p:sldId id="265" r:id="rId11"/>
    <p:sldId id="263" r:id="rId12"/>
    <p:sldId id="264" r:id="rId13"/>
    <p:sldId id="273" r:id="rId14"/>
    <p:sldId id="274" r:id="rId15"/>
    <p:sldId id="275" r:id="rId16"/>
    <p:sldId id="276" r:id="rId17"/>
    <p:sldId id="257" r:id="rId18"/>
    <p:sldId id="278" r:id="rId19"/>
    <p:sldId id="277" r:id="rId20"/>
    <p:sldId id="280" r:id="rId21"/>
    <p:sldId id="279"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BBC899-462F-024E-99A4-B823C0037727}" type="datetimeFigureOut">
              <a:rPr lang="en-US" smtClean="0"/>
              <a:t>9/2/2014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4BEBC6-4B5A-264F-BE0B-B917A6412AD1}" type="slidenum">
              <a:rPr lang="en-US" smtClean="0"/>
              <a:t>‹#›</a:t>
            </a:fld>
            <a:endParaRPr lang="en-US" dirty="0"/>
          </a:p>
        </p:txBody>
      </p:sp>
    </p:spTree>
    <p:extLst>
      <p:ext uri="{BB962C8B-B14F-4D97-AF65-F5344CB8AC3E}">
        <p14:creationId xmlns:p14="http://schemas.microsoft.com/office/powerpoint/2010/main" val="77071650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United Nations’ Decade of Education for Sustainable Development) (United Nations General Assembly, 2005), the Talloires Declaration (2005), and Chapter 31 of the Agenda 21 document from the Earth Summit held at Rio (United Nations Sustainable Development,1992</a:t>
            </a:r>
          </a:p>
          <a:p>
            <a:r>
              <a:rPr lang="en-GB" sz="1200" kern="1200" dirty="0" smtClean="0">
                <a:solidFill>
                  <a:schemeClr val="tx1"/>
                </a:solidFill>
                <a:effectLst/>
                <a:latin typeface="+mn-lt"/>
                <a:ea typeface="+mn-ea"/>
                <a:cs typeface="+mn-cs"/>
              </a:rPr>
              <a:t>Gibbons, 2000; Gibbons et al 1994; Jasanoff, 2003a; 2003b; Nowotny et al, 2001</a:t>
            </a:r>
            <a:r>
              <a:rPr lang="en-GB" sz="1200" kern="1200" baseline="0" dirty="0" smtClean="0">
                <a:solidFill>
                  <a:schemeClr val="tx1"/>
                </a:solidFill>
                <a:effectLst/>
                <a:latin typeface="+mn-lt"/>
                <a:ea typeface="+mn-ea"/>
                <a:cs typeface="+mn-cs"/>
              </a:rPr>
              <a:t> – MODE 2</a:t>
            </a:r>
            <a:endParaRPr lang="en-US" dirty="0"/>
          </a:p>
        </p:txBody>
      </p:sp>
      <p:sp>
        <p:nvSpPr>
          <p:cNvPr id="4" name="Slide Number Placeholder 3"/>
          <p:cNvSpPr>
            <a:spLocks noGrp="1"/>
          </p:cNvSpPr>
          <p:nvPr>
            <p:ph type="sldNum" sz="quarter" idx="10"/>
          </p:nvPr>
        </p:nvSpPr>
        <p:spPr/>
        <p:txBody>
          <a:bodyPr/>
          <a:lstStyle/>
          <a:p>
            <a:fld id="{054BEBC6-4B5A-264F-BE0B-B917A6412AD1}" type="slidenum">
              <a:rPr lang="en-US" smtClean="0"/>
              <a:t>2</a:t>
            </a:fld>
            <a:endParaRPr lang="en-US" dirty="0"/>
          </a:p>
        </p:txBody>
      </p:sp>
    </p:spTree>
    <p:extLst>
      <p:ext uri="{BB962C8B-B14F-4D97-AF65-F5344CB8AC3E}">
        <p14:creationId xmlns:p14="http://schemas.microsoft.com/office/powerpoint/2010/main" val="1757473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GB" dirty="0">
              <a:latin typeface="Calibri" charset="0"/>
            </a:endParaRP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fld id="{471CD10C-4D70-E84A-8520-386F9B506658}" type="slidenum">
              <a:rPr lang="en-GB"/>
              <a:pPr eaLnBrk="1" hangingPunct="1"/>
              <a:t>15</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AF42B47B-FEAC-9F49-8CCC-7D277C991AE5}" type="datetimeFigureOut">
              <a:rPr lang="en-US" smtClean="0"/>
              <a:t>9/2/2014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9E437E-0141-5D49-B05F-E4CE25B00192}" type="slidenum">
              <a:rPr lang="en-US" smtClean="0"/>
              <a:t>‹#›</a:t>
            </a:fld>
            <a:endParaRPr lang="en-US" dirty="0"/>
          </a:p>
        </p:txBody>
      </p:sp>
    </p:spTree>
    <p:extLst>
      <p:ext uri="{BB962C8B-B14F-4D97-AF65-F5344CB8AC3E}">
        <p14:creationId xmlns:p14="http://schemas.microsoft.com/office/powerpoint/2010/main" val="3974583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F42B47B-FEAC-9F49-8CCC-7D277C991AE5}" type="datetimeFigureOut">
              <a:rPr lang="en-US" smtClean="0"/>
              <a:t>9/2/2014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9E437E-0141-5D49-B05F-E4CE25B00192}" type="slidenum">
              <a:rPr lang="en-US" smtClean="0"/>
              <a:t>‹#›</a:t>
            </a:fld>
            <a:endParaRPr lang="en-US" dirty="0"/>
          </a:p>
        </p:txBody>
      </p:sp>
    </p:spTree>
    <p:extLst>
      <p:ext uri="{BB962C8B-B14F-4D97-AF65-F5344CB8AC3E}">
        <p14:creationId xmlns:p14="http://schemas.microsoft.com/office/powerpoint/2010/main" val="840632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F42B47B-FEAC-9F49-8CCC-7D277C991AE5}" type="datetimeFigureOut">
              <a:rPr lang="en-US" smtClean="0"/>
              <a:t>9/2/2014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9E437E-0141-5D49-B05F-E4CE25B00192}" type="slidenum">
              <a:rPr lang="en-US" smtClean="0"/>
              <a:t>‹#›</a:t>
            </a:fld>
            <a:endParaRPr lang="en-US" dirty="0"/>
          </a:p>
        </p:txBody>
      </p:sp>
    </p:spTree>
    <p:extLst>
      <p:ext uri="{BB962C8B-B14F-4D97-AF65-F5344CB8AC3E}">
        <p14:creationId xmlns:p14="http://schemas.microsoft.com/office/powerpoint/2010/main" val="31780659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lipArt Placeholder 3"/>
          <p:cNvSpPr>
            <a:spLocks noGrp="1"/>
          </p:cNvSpPr>
          <p:nvPr>
            <p:ph type="clipArt" sz="half" idx="2"/>
          </p:nvPr>
        </p:nvSpPr>
        <p:spPr>
          <a:xfrm>
            <a:off x="4648200" y="1600200"/>
            <a:ext cx="4038600" cy="4525963"/>
          </a:xfrm>
        </p:spPr>
        <p:txBody>
          <a:bodyPr/>
          <a:lstStyle/>
          <a:p>
            <a:pPr lvl="0"/>
            <a:endParaRPr lang="en-GB" noProof="0" dirty="0"/>
          </a:p>
        </p:txBody>
      </p:sp>
      <p:sp>
        <p:nvSpPr>
          <p:cNvPr id="5" name="Date Placeholder 3"/>
          <p:cNvSpPr>
            <a:spLocks noGrp="1"/>
          </p:cNvSpPr>
          <p:nvPr>
            <p:ph type="dt" sz="half" idx="10"/>
          </p:nvPr>
        </p:nvSpPr>
        <p:spPr/>
        <p:txBody>
          <a:bodyPr/>
          <a:lstStyle>
            <a:lvl1pPr>
              <a:defRPr/>
            </a:lvl1pPr>
          </a:lstStyle>
          <a:p>
            <a:fld id="{5F758C0A-B145-9D4F-B75B-562FB55D705C}" type="datetimeFigureOut">
              <a:rPr lang="en-US"/>
              <a:pPr/>
              <a:t>9/2/2014</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fld id="{DD67227D-3F0E-D446-988B-7781587996B4}" type="slidenum">
              <a:rPr lang="en-GB"/>
              <a:pPr/>
              <a:t>‹#›</a:t>
            </a:fld>
            <a:endParaRPr lang="en-GB" dirty="0"/>
          </a:p>
        </p:txBody>
      </p:sp>
    </p:spTree>
    <p:extLst>
      <p:ext uri="{BB962C8B-B14F-4D97-AF65-F5344CB8AC3E}">
        <p14:creationId xmlns:p14="http://schemas.microsoft.com/office/powerpoint/2010/main" val="2867253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F42B47B-FEAC-9F49-8CCC-7D277C991AE5}" type="datetimeFigureOut">
              <a:rPr lang="en-US" smtClean="0"/>
              <a:t>9/2/2014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9E437E-0141-5D49-B05F-E4CE25B00192}" type="slidenum">
              <a:rPr lang="en-US" smtClean="0"/>
              <a:t>‹#›</a:t>
            </a:fld>
            <a:endParaRPr lang="en-US" dirty="0"/>
          </a:p>
        </p:txBody>
      </p:sp>
    </p:spTree>
    <p:extLst>
      <p:ext uri="{BB962C8B-B14F-4D97-AF65-F5344CB8AC3E}">
        <p14:creationId xmlns:p14="http://schemas.microsoft.com/office/powerpoint/2010/main" val="1856279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AF42B47B-FEAC-9F49-8CCC-7D277C991AE5}" type="datetimeFigureOut">
              <a:rPr lang="en-US" smtClean="0"/>
              <a:t>9/2/2014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9E437E-0141-5D49-B05F-E4CE25B00192}" type="slidenum">
              <a:rPr lang="en-US" smtClean="0"/>
              <a:t>‹#›</a:t>
            </a:fld>
            <a:endParaRPr lang="en-US" dirty="0"/>
          </a:p>
        </p:txBody>
      </p:sp>
    </p:spTree>
    <p:extLst>
      <p:ext uri="{BB962C8B-B14F-4D97-AF65-F5344CB8AC3E}">
        <p14:creationId xmlns:p14="http://schemas.microsoft.com/office/powerpoint/2010/main" val="3786676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AF42B47B-FEAC-9F49-8CCC-7D277C991AE5}" type="datetimeFigureOut">
              <a:rPr lang="en-US" smtClean="0"/>
              <a:t>9/2/2014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9E437E-0141-5D49-B05F-E4CE25B00192}" type="slidenum">
              <a:rPr lang="en-US" smtClean="0"/>
              <a:t>‹#›</a:t>
            </a:fld>
            <a:endParaRPr lang="en-US" dirty="0"/>
          </a:p>
        </p:txBody>
      </p:sp>
    </p:spTree>
    <p:extLst>
      <p:ext uri="{BB962C8B-B14F-4D97-AF65-F5344CB8AC3E}">
        <p14:creationId xmlns:p14="http://schemas.microsoft.com/office/powerpoint/2010/main" val="178523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AF42B47B-FEAC-9F49-8CCC-7D277C991AE5}" type="datetimeFigureOut">
              <a:rPr lang="en-US" smtClean="0"/>
              <a:t>9/2/2014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D9E437E-0141-5D49-B05F-E4CE25B00192}" type="slidenum">
              <a:rPr lang="en-US" smtClean="0"/>
              <a:t>‹#›</a:t>
            </a:fld>
            <a:endParaRPr lang="en-US" dirty="0"/>
          </a:p>
        </p:txBody>
      </p:sp>
    </p:spTree>
    <p:extLst>
      <p:ext uri="{BB962C8B-B14F-4D97-AF65-F5344CB8AC3E}">
        <p14:creationId xmlns:p14="http://schemas.microsoft.com/office/powerpoint/2010/main" val="1002110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AF42B47B-FEAC-9F49-8CCC-7D277C991AE5}" type="datetimeFigureOut">
              <a:rPr lang="en-US" smtClean="0"/>
              <a:t>9/2/2014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D9E437E-0141-5D49-B05F-E4CE25B00192}" type="slidenum">
              <a:rPr lang="en-US" smtClean="0"/>
              <a:t>‹#›</a:t>
            </a:fld>
            <a:endParaRPr lang="en-US" dirty="0"/>
          </a:p>
        </p:txBody>
      </p:sp>
    </p:spTree>
    <p:extLst>
      <p:ext uri="{BB962C8B-B14F-4D97-AF65-F5344CB8AC3E}">
        <p14:creationId xmlns:p14="http://schemas.microsoft.com/office/powerpoint/2010/main" val="2522861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42B47B-FEAC-9F49-8CCC-7D277C991AE5}" type="datetimeFigureOut">
              <a:rPr lang="en-US" smtClean="0"/>
              <a:t>9/2/2014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D9E437E-0141-5D49-B05F-E4CE25B00192}" type="slidenum">
              <a:rPr lang="en-US" smtClean="0"/>
              <a:t>‹#›</a:t>
            </a:fld>
            <a:endParaRPr lang="en-US" dirty="0"/>
          </a:p>
        </p:txBody>
      </p:sp>
    </p:spTree>
    <p:extLst>
      <p:ext uri="{BB962C8B-B14F-4D97-AF65-F5344CB8AC3E}">
        <p14:creationId xmlns:p14="http://schemas.microsoft.com/office/powerpoint/2010/main" val="2493250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F42B47B-FEAC-9F49-8CCC-7D277C991AE5}" type="datetimeFigureOut">
              <a:rPr lang="en-US" smtClean="0"/>
              <a:t>9/2/2014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9E437E-0141-5D49-B05F-E4CE25B00192}" type="slidenum">
              <a:rPr lang="en-US" smtClean="0"/>
              <a:t>‹#›</a:t>
            </a:fld>
            <a:endParaRPr lang="en-US" dirty="0"/>
          </a:p>
        </p:txBody>
      </p:sp>
    </p:spTree>
    <p:extLst>
      <p:ext uri="{BB962C8B-B14F-4D97-AF65-F5344CB8AC3E}">
        <p14:creationId xmlns:p14="http://schemas.microsoft.com/office/powerpoint/2010/main" val="3274082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F42B47B-FEAC-9F49-8CCC-7D277C991AE5}" type="datetimeFigureOut">
              <a:rPr lang="en-US" smtClean="0"/>
              <a:t>9/2/2014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9E437E-0141-5D49-B05F-E4CE25B00192}" type="slidenum">
              <a:rPr lang="en-US" smtClean="0"/>
              <a:t>‹#›</a:t>
            </a:fld>
            <a:endParaRPr lang="en-US" dirty="0"/>
          </a:p>
        </p:txBody>
      </p:sp>
    </p:spTree>
    <p:extLst>
      <p:ext uri="{BB962C8B-B14F-4D97-AF65-F5344CB8AC3E}">
        <p14:creationId xmlns:p14="http://schemas.microsoft.com/office/powerpoint/2010/main" val="1323470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42B47B-FEAC-9F49-8CCC-7D277C991AE5}" type="datetimeFigureOut">
              <a:rPr lang="en-US" smtClean="0"/>
              <a:t>9/2/2014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9E437E-0141-5D49-B05F-E4CE25B00192}" type="slidenum">
              <a:rPr lang="en-US" smtClean="0"/>
              <a:t>‹#›</a:t>
            </a:fld>
            <a:endParaRPr lang="en-US" dirty="0"/>
          </a:p>
        </p:txBody>
      </p:sp>
    </p:spTree>
    <p:extLst>
      <p:ext uri="{BB962C8B-B14F-4D97-AF65-F5344CB8AC3E}">
        <p14:creationId xmlns:p14="http://schemas.microsoft.com/office/powerpoint/2010/main" val="1751798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74637"/>
            <a:ext cx="8229600" cy="1318991"/>
          </a:xfrm>
        </p:spPr>
        <p:txBody>
          <a:bodyPr>
            <a:normAutofit/>
          </a:bodyPr>
          <a:lstStyle/>
          <a:p>
            <a:r>
              <a:rPr lang="en-US" sz="3600" dirty="0" smtClean="0">
                <a:solidFill>
                  <a:srgbClr val="0000FF"/>
                </a:solidFill>
              </a:rPr>
              <a:t>Roles </a:t>
            </a:r>
            <a:r>
              <a:rPr lang="en-US" sz="3600" dirty="0">
                <a:solidFill>
                  <a:srgbClr val="0000FF"/>
                </a:solidFill>
              </a:rPr>
              <a:t>for university researchers in promoting sustainability</a:t>
            </a:r>
            <a:endParaRPr lang="en-GB" sz="4000" dirty="0">
              <a:solidFill>
                <a:srgbClr val="0000FF"/>
              </a:solidFill>
              <a:latin typeface="Calibri" charset="0"/>
            </a:endParaRPr>
          </a:p>
        </p:txBody>
      </p:sp>
      <p:sp>
        <p:nvSpPr>
          <p:cNvPr id="2051" name="Subtitle 2"/>
          <p:cNvSpPr>
            <a:spLocks noGrp="1"/>
          </p:cNvSpPr>
          <p:nvPr>
            <p:ph type="subTitle" idx="1"/>
          </p:nvPr>
        </p:nvSpPr>
        <p:spPr>
          <a:xfrm>
            <a:off x="457200" y="2362200"/>
            <a:ext cx="4038600" cy="3505200"/>
          </a:xfrm>
        </p:spPr>
        <p:txBody>
          <a:bodyPr/>
          <a:lstStyle/>
          <a:p>
            <a:pPr marL="342900" indent="-342900" algn="l" eaLnBrk="1" hangingPunct="1">
              <a:lnSpc>
                <a:spcPct val="80000"/>
              </a:lnSpc>
              <a:buFont typeface="Arial" charset="0"/>
              <a:buChar char="•"/>
            </a:pPr>
            <a:endParaRPr lang="en-GB" sz="2200" dirty="0">
              <a:solidFill>
                <a:srgbClr val="FF0000"/>
              </a:solidFill>
              <a:latin typeface="Calibri" charset="0"/>
            </a:endParaRPr>
          </a:p>
          <a:p>
            <a:pPr marL="342900" indent="-342900" algn="l" eaLnBrk="1" hangingPunct="1">
              <a:lnSpc>
                <a:spcPct val="80000"/>
              </a:lnSpc>
              <a:buFont typeface="Arial" charset="0"/>
              <a:buChar char="•"/>
            </a:pPr>
            <a:endParaRPr lang="en-GB" sz="2400" dirty="0">
              <a:solidFill>
                <a:srgbClr val="FF0000"/>
              </a:solidFill>
              <a:latin typeface="Calibri" charset="0"/>
            </a:endParaRPr>
          </a:p>
          <a:p>
            <a:pPr marL="342900" indent="-342900" eaLnBrk="1" hangingPunct="1">
              <a:lnSpc>
                <a:spcPct val="80000"/>
              </a:lnSpc>
            </a:pPr>
            <a:r>
              <a:rPr lang="en-GB" dirty="0">
                <a:solidFill>
                  <a:srgbClr val="FF0000"/>
                </a:solidFill>
                <a:latin typeface="Calibri" charset="0"/>
              </a:rPr>
              <a:t>Audley Genus </a:t>
            </a:r>
          </a:p>
          <a:p>
            <a:pPr marL="342900" indent="-342900" eaLnBrk="1" hangingPunct="1">
              <a:lnSpc>
                <a:spcPct val="80000"/>
              </a:lnSpc>
            </a:pPr>
            <a:r>
              <a:rPr lang="en-GB" dirty="0">
                <a:solidFill>
                  <a:srgbClr val="FF0000"/>
                </a:solidFill>
                <a:latin typeface="Calibri" charset="0"/>
              </a:rPr>
              <a:t>Kingston University</a:t>
            </a:r>
          </a:p>
          <a:p>
            <a:pPr marL="342900" indent="-342900" algn="l" eaLnBrk="1" hangingPunct="1">
              <a:lnSpc>
                <a:spcPct val="80000"/>
              </a:lnSpc>
            </a:pPr>
            <a:endParaRPr lang="en-GB" sz="2200" dirty="0">
              <a:solidFill>
                <a:srgbClr val="FF0000"/>
              </a:solidFill>
              <a:latin typeface="Calibri" charset="0"/>
            </a:endParaRPr>
          </a:p>
        </p:txBody>
      </p:sp>
      <p:pic>
        <p:nvPicPr>
          <p:cNvPr id="2052" name="Picture 6" descr="C:\Documents and Settings\Audley Genus\Application Data\Microsoft\Media Catalog\Cruddas park 5 blocks aerial 280708.JPG"/>
          <p:cNvPicPr>
            <a:picLocks noGrp="1" noChangeAspect="1" noChangeArrowheads="1"/>
          </p:cNvPicPr>
          <p:nvPr>
            <p:ph type="clipArt" sz="half" idx="4294967295"/>
          </p:nvPr>
        </p:nvPicPr>
        <p:blipFill>
          <a:blip r:embed="rId2">
            <a:extLst>
              <a:ext uri="{28A0092B-C50C-407E-A947-70E740481C1C}">
                <a14:useLocalDpi xmlns:a14="http://schemas.microsoft.com/office/drawing/2010/main" val="0"/>
              </a:ext>
            </a:extLst>
          </a:blip>
          <a:srcRect/>
          <a:stretch>
            <a:fillRect/>
          </a:stretch>
        </p:blipFill>
        <p:spPr>
          <a:xfrm>
            <a:off x="4419600" y="2667000"/>
            <a:ext cx="4267200" cy="3505200"/>
          </a:xfrm>
        </p:spPr>
      </p:pic>
    </p:spTree>
    <p:extLst>
      <p:ext uri="{BB962C8B-B14F-4D97-AF65-F5344CB8AC3E}">
        <p14:creationId xmlns:p14="http://schemas.microsoft.com/office/powerpoint/2010/main" val="25640921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Institutional environment</a:t>
            </a:r>
            <a:endParaRPr lang="en-US" dirty="0">
              <a:solidFill>
                <a:srgbClr val="0000FF"/>
              </a:solidFill>
            </a:endParaRPr>
          </a:p>
        </p:txBody>
      </p:sp>
      <p:sp>
        <p:nvSpPr>
          <p:cNvPr id="3" name="Content Placeholder 2"/>
          <p:cNvSpPr>
            <a:spLocks noGrp="1"/>
          </p:cNvSpPr>
          <p:nvPr>
            <p:ph idx="1"/>
          </p:nvPr>
        </p:nvSpPr>
        <p:spPr/>
        <p:txBody>
          <a:bodyPr/>
          <a:lstStyle/>
          <a:p>
            <a:r>
              <a:rPr lang="en-GB" dirty="0">
                <a:solidFill>
                  <a:srgbClr val="0000FF"/>
                </a:solidFill>
              </a:rPr>
              <a:t>requirements for securing national research funding for individual projects or centres, </a:t>
            </a:r>
            <a:endParaRPr lang="en-GB" dirty="0" smtClean="0">
              <a:solidFill>
                <a:srgbClr val="0000FF"/>
              </a:solidFill>
            </a:endParaRPr>
          </a:p>
          <a:p>
            <a:r>
              <a:rPr lang="en-GB" dirty="0">
                <a:solidFill>
                  <a:srgbClr val="0000FF"/>
                </a:solidFill>
              </a:rPr>
              <a:t>c</a:t>
            </a:r>
            <a:r>
              <a:rPr lang="en-GB" dirty="0" smtClean="0">
                <a:solidFill>
                  <a:srgbClr val="0000FF"/>
                </a:solidFill>
              </a:rPr>
              <a:t>riteria </a:t>
            </a:r>
            <a:r>
              <a:rPr lang="en-GB" dirty="0">
                <a:solidFill>
                  <a:srgbClr val="0000FF"/>
                </a:solidFill>
              </a:rPr>
              <a:t>for assessing the quality of </a:t>
            </a:r>
            <a:r>
              <a:rPr lang="en-GB" dirty="0" smtClean="0">
                <a:solidFill>
                  <a:srgbClr val="0000FF"/>
                </a:solidFill>
              </a:rPr>
              <a:t>research</a:t>
            </a:r>
            <a:endParaRPr lang="en-US" dirty="0">
              <a:solidFill>
                <a:srgbClr val="0000FF"/>
              </a:solidFill>
            </a:endParaRPr>
          </a:p>
        </p:txBody>
      </p:sp>
    </p:spTree>
    <p:extLst>
      <p:ext uri="{BB962C8B-B14F-4D97-AF65-F5344CB8AC3E}">
        <p14:creationId xmlns:p14="http://schemas.microsoft.com/office/powerpoint/2010/main" val="22075998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Structural factors</a:t>
            </a:r>
            <a:endParaRPr lang="en-US" dirty="0">
              <a:solidFill>
                <a:srgbClr val="0000FF"/>
              </a:solidFill>
            </a:endParaRPr>
          </a:p>
        </p:txBody>
      </p:sp>
      <p:sp>
        <p:nvSpPr>
          <p:cNvPr id="3" name="Content Placeholder 2"/>
          <p:cNvSpPr>
            <a:spLocks noGrp="1"/>
          </p:cNvSpPr>
          <p:nvPr>
            <p:ph idx="1"/>
          </p:nvPr>
        </p:nvSpPr>
        <p:spPr/>
        <p:txBody>
          <a:bodyPr>
            <a:normAutofit/>
          </a:bodyPr>
          <a:lstStyle/>
          <a:p>
            <a:r>
              <a:rPr lang="en-GB" dirty="0">
                <a:solidFill>
                  <a:srgbClr val="0000FF"/>
                </a:solidFill>
              </a:rPr>
              <a:t>p</a:t>
            </a:r>
            <a:r>
              <a:rPr lang="en-GB" dirty="0" smtClean="0">
                <a:solidFill>
                  <a:srgbClr val="0000FF"/>
                </a:solidFill>
              </a:rPr>
              <a:t>roject-specific funding and support – roles (?)</a:t>
            </a:r>
          </a:p>
          <a:p>
            <a:r>
              <a:rPr lang="en-GB" dirty="0" smtClean="0">
                <a:solidFill>
                  <a:srgbClr val="0000FF"/>
                </a:solidFill>
              </a:rPr>
              <a:t>density </a:t>
            </a:r>
            <a:r>
              <a:rPr lang="en-GB" dirty="0">
                <a:solidFill>
                  <a:srgbClr val="0000FF"/>
                </a:solidFill>
              </a:rPr>
              <a:t>of the project </a:t>
            </a:r>
            <a:r>
              <a:rPr lang="en-GB" dirty="0" smtClean="0">
                <a:solidFill>
                  <a:srgbClr val="0000FF"/>
                </a:solidFill>
              </a:rPr>
              <a:t>network </a:t>
            </a:r>
          </a:p>
          <a:p>
            <a:r>
              <a:rPr lang="en-GB" dirty="0" smtClean="0">
                <a:solidFill>
                  <a:srgbClr val="0000FF"/>
                </a:solidFill>
              </a:rPr>
              <a:t>the </a:t>
            </a:r>
            <a:r>
              <a:rPr lang="en-GB" dirty="0">
                <a:solidFill>
                  <a:srgbClr val="0000FF"/>
                </a:solidFill>
              </a:rPr>
              <a:t>reciprocity of ties among the participants </a:t>
            </a:r>
            <a:endParaRPr lang="en-GB" dirty="0" smtClean="0">
              <a:solidFill>
                <a:srgbClr val="0000FF"/>
              </a:solidFill>
            </a:endParaRPr>
          </a:p>
          <a:p>
            <a:r>
              <a:rPr lang="en-GB" dirty="0" smtClean="0">
                <a:solidFill>
                  <a:srgbClr val="0000FF"/>
                </a:solidFill>
              </a:rPr>
              <a:t>the </a:t>
            </a:r>
            <a:r>
              <a:rPr lang="en-GB" dirty="0">
                <a:solidFill>
                  <a:srgbClr val="0000FF"/>
                </a:solidFill>
              </a:rPr>
              <a:t>confluence of interests among some contacts and members of the research </a:t>
            </a:r>
            <a:r>
              <a:rPr lang="en-GB" dirty="0" smtClean="0">
                <a:solidFill>
                  <a:srgbClr val="0000FF"/>
                </a:solidFill>
              </a:rPr>
              <a:t>team</a:t>
            </a:r>
            <a:endParaRPr lang="en-US" dirty="0">
              <a:solidFill>
                <a:srgbClr val="0000FF"/>
              </a:solidFill>
            </a:endParaRPr>
          </a:p>
        </p:txBody>
      </p:sp>
    </p:spTree>
    <p:extLst>
      <p:ext uri="{BB962C8B-B14F-4D97-AF65-F5344CB8AC3E}">
        <p14:creationId xmlns:p14="http://schemas.microsoft.com/office/powerpoint/2010/main" val="12324503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Non-structural factors</a:t>
            </a:r>
            <a:endParaRPr lang="en-US" dirty="0">
              <a:solidFill>
                <a:srgbClr val="0000FF"/>
              </a:solidFill>
            </a:endParaRPr>
          </a:p>
        </p:txBody>
      </p:sp>
      <p:sp>
        <p:nvSpPr>
          <p:cNvPr id="3" name="Content Placeholder 2"/>
          <p:cNvSpPr>
            <a:spLocks noGrp="1"/>
          </p:cNvSpPr>
          <p:nvPr>
            <p:ph idx="1"/>
          </p:nvPr>
        </p:nvSpPr>
        <p:spPr/>
        <p:txBody>
          <a:bodyPr>
            <a:normAutofit/>
          </a:bodyPr>
          <a:lstStyle/>
          <a:p>
            <a:r>
              <a:rPr lang="en-GB" dirty="0">
                <a:solidFill>
                  <a:srgbClr val="0000FF"/>
                </a:solidFill>
              </a:rPr>
              <a:t>personal, pre-existing involvement of one of the research team in local ‘green’ </a:t>
            </a:r>
            <a:r>
              <a:rPr lang="en-GB" dirty="0" smtClean="0">
                <a:solidFill>
                  <a:srgbClr val="0000FF"/>
                </a:solidFill>
              </a:rPr>
              <a:t>groups</a:t>
            </a:r>
          </a:p>
          <a:p>
            <a:r>
              <a:rPr lang="en-GB" dirty="0" smtClean="0">
                <a:solidFill>
                  <a:srgbClr val="0000FF"/>
                </a:solidFill>
              </a:rPr>
              <a:t>helped </a:t>
            </a:r>
            <a:r>
              <a:rPr lang="en-GB" dirty="0">
                <a:solidFill>
                  <a:srgbClr val="0000FF"/>
                </a:solidFill>
              </a:rPr>
              <a:t>to build credibility with </a:t>
            </a:r>
            <a:r>
              <a:rPr lang="en-GB" dirty="0" smtClean="0">
                <a:solidFill>
                  <a:srgbClr val="0000FF"/>
                </a:solidFill>
              </a:rPr>
              <a:t>some participants </a:t>
            </a:r>
          </a:p>
          <a:p>
            <a:r>
              <a:rPr lang="en-GB" dirty="0" smtClean="0">
                <a:solidFill>
                  <a:srgbClr val="0000FF"/>
                </a:solidFill>
              </a:rPr>
              <a:t>Similarity of interests/working practice c.f. </a:t>
            </a:r>
          </a:p>
          <a:p>
            <a:pPr marL="0" indent="0">
              <a:buNone/>
            </a:pPr>
            <a:r>
              <a:rPr lang="en-GB" dirty="0" smtClean="0">
                <a:solidFill>
                  <a:srgbClr val="0000FF"/>
                </a:solidFill>
              </a:rPr>
              <a:t>r/ship of researchers with tenants and activist housing cooperation. Network elite?</a:t>
            </a:r>
            <a:endParaRPr lang="en-US" dirty="0">
              <a:solidFill>
                <a:srgbClr val="0000FF"/>
              </a:solidFill>
            </a:endParaRPr>
          </a:p>
        </p:txBody>
      </p:sp>
    </p:spTree>
    <p:extLst>
      <p:ext uri="{BB962C8B-B14F-4D97-AF65-F5344CB8AC3E}">
        <p14:creationId xmlns:p14="http://schemas.microsoft.com/office/powerpoint/2010/main" val="14839551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p:nvPr>
        </p:nvSpPr>
        <p:spPr>
          <a:xfrm>
            <a:off x="457200" y="274638"/>
            <a:ext cx="8229600" cy="944562"/>
          </a:xfrm>
        </p:spPr>
        <p:txBody>
          <a:bodyPr/>
          <a:lstStyle/>
          <a:p>
            <a:pPr eaLnBrk="1" hangingPunct="1"/>
            <a:r>
              <a:rPr lang="en-GB" dirty="0">
                <a:solidFill>
                  <a:schemeClr val="tx2"/>
                </a:solidFill>
                <a:latin typeface="Calibri" charset="0"/>
              </a:rPr>
              <a:t>Domains and Story Sets</a:t>
            </a:r>
          </a:p>
        </p:txBody>
      </p:sp>
      <p:graphicFrame>
        <p:nvGraphicFramePr>
          <p:cNvPr id="9241" name="Group 25"/>
          <p:cNvGraphicFramePr>
            <a:graphicFrameLocks noGrp="1"/>
          </p:cNvGraphicFramePr>
          <p:nvPr/>
        </p:nvGraphicFramePr>
        <p:xfrm>
          <a:off x="152400" y="1357313"/>
          <a:ext cx="8839200" cy="5251641"/>
        </p:xfrm>
        <a:graphic>
          <a:graphicData uri="http://schemas.openxmlformats.org/drawingml/2006/table">
            <a:tbl>
              <a:tblPr/>
              <a:tblGrid>
                <a:gridCol w="2209800"/>
                <a:gridCol w="1981200"/>
                <a:gridCol w="1595438"/>
                <a:gridCol w="3052762"/>
              </a:tblGrid>
              <a:tr h="1142945">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smtClean="0">
                          <a:ln>
                            <a:noFill/>
                          </a:ln>
                          <a:solidFill>
                            <a:schemeClr val="hlink"/>
                          </a:solidFill>
                          <a:effectLst/>
                          <a:latin typeface="Calibri" pitchFamily="34" charset="0"/>
                          <a:cs typeface="Arial" charset="0"/>
                        </a:rPr>
                        <a:t>Domains</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smtClean="0">
                          <a:ln>
                            <a:noFill/>
                          </a:ln>
                          <a:solidFill>
                            <a:schemeClr val="hlink"/>
                          </a:solidFill>
                          <a:effectLst/>
                          <a:latin typeface="Calibri" pitchFamily="34" charset="0"/>
                          <a:cs typeface="Times New Roman" charset="0"/>
                        </a:rPr>
                        <a:t>Associated story sets </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smtClean="0">
                          <a:ln>
                            <a:noFill/>
                          </a:ln>
                          <a:solidFill>
                            <a:schemeClr val="hlink"/>
                          </a:solidFill>
                          <a:effectLst/>
                          <a:latin typeface="Calibri" pitchFamily="34" charset="0"/>
                          <a:cs typeface="Times New Roman" charset="0"/>
                        </a:rPr>
                        <a:t>Example contacts</a:t>
                      </a:r>
                      <a:r>
                        <a:rPr kumimoji="0" lang="en-GB" sz="2800" b="0" i="0" u="none" strike="noStrike" cap="none" normalizeH="0" baseline="0" dirty="0" smtClean="0">
                          <a:ln>
                            <a:noFill/>
                          </a:ln>
                          <a:solidFill>
                            <a:schemeClr val="hlink"/>
                          </a:solidFill>
                          <a:effectLst/>
                          <a:latin typeface="Calibri" pitchFamily="34" charset="0"/>
                          <a:cs typeface="Arial" charset="0"/>
                        </a:rPr>
                        <a:t> </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smtClean="0">
                          <a:ln>
                            <a:noFill/>
                          </a:ln>
                          <a:solidFill>
                            <a:schemeClr val="hlink"/>
                          </a:solidFill>
                          <a:effectLst/>
                          <a:latin typeface="Calibri" pitchFamily="34" charset="0"/>
                          <a:cs typeface="Times New Roman" charset="0"/>
                        </a:rPr>
                        <a:t>Discursive texts/practices</a:t>
                      </a:r>
                      <a:r>
                        <a:rPr kumimoji="0" lang="en-GB" sz="2800" b="0" i="0" u="none" strike="noStrike" cap="none" normalizeH="0" baseline="0" dirty="0" smtClean="0">
                          <a:ln>
                            <a:noFill/>
                          </a:ln>
                          <a:solidFill>
                            <a:schemeClr val="hlink"/>
                          </a:solidFill>
                          <a:effectLst/>
                          <a:latin typeface="Calibri" pitchFamily="34" charset="0"/>
                          <a:cs typeface="Arial" charset="0"/>
                        </a:rPr>
                        <a:t> </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24932">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smtClean="0">
                          <a:ln>
                            <a:noFill/>
                          </a:ln>
                          <a:solidFill>
                            <a:schemeClr val="tx1"/>
                          </a:solidFill>
                          <a:effectLst/>
                          <a:latin typeface="Calibri" pitchFamily="34" charset="0"/>
                          <a:cs typeface="Times New Roman" charset="0"/>
                        </a:rPr>
                        <a:t>Low carbon energy research </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smtClean="0">
                          <a:ln>
                            <a:noFill/>
                          </a:ln>
                          <a:solidFill>
                            <a:schemeClr val="tx1"/>
                          </a:solidFill>
                          <a:effectLst/>
                          <a:latin typeface="Calibri" pitchFamily="34" charset="0"/>
                          <a:cs typeface="Times New Roman" charset="0"/>
                        </a:rPr>
                        <a:t>Interdiscipli-narity;  mode 2; funding proposals </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smtClean="0">
                          <a:ln>
                            <a:noFill/>
                          </a:ln>
                          <a:solidFill>
                            <a:schemeClr val="tx1"/>
                          </a:solidFill>
                          <a:effectLst/>
                          <a:latin typeface="Calibri" pitchFamily="34" charset="0"/>
                          <a:cs typeface="Arial" charset="0"/>
                        </a:rPr>
                        <a:t>Beacon NE, NEFCC, EST, NEA</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smtClean="0">
                          <a:ln>
                            <a:noFill/>
                          </a:ln>
                          <a:solidFill>
                            <a:schemeClr val="tx1"/>
                          </a:solidFill>
                          <a:effectLst/>
                          <a:latin typeface="Calibri" pitchFamily="34" charset="0"/>
                          <a:cs typeface="Times New Roman" charset="0"/>
                        </a:rPr>
                        <a:t>Funding calls and applications prepared; SCRI, NEFCC, Carbon Routemap events</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8357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smtClean="0">
                          <a:ln>
                            <a:noFill/>
                          </a:ln>
                          <a:solidFill>
                            <a:schemeClr val="tx1"/>
                          </a:solidFill>
                          <a:effectLst/>
                          <a:latin typeface="Calibri" pitchFamily="34" charset="0"/>
                          <a:cs typeface="Arial" charset="0"/>
                        </a:rPr>
                        <a:t>Engagement</a:t>
                      </a: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smtClean="0">
                          <a:ln>
                            <a:noFill/>
                          </a:ln>
                          <a:solidFill>
                            <a:schemeClr val="tx1"/>
                          </a:solidFill>
                          <a:effectLst/>
                          <a:latin typeface="Calibri" pitchFamily="34" charset="0"/>
                          <a:cs typeface="Times New Roman" charset="0"/>
                        </a:rPr>
                        <a:t>Co-inquiry; action research; 'impact'</a:t>
                      </a:r>
                      <a:r>
                        <a:rPr kumimoji="0" lang="en-GB" sz="2800" b="0" i="0" u="none" strike="noStrike" cap="none" normalizeH="0" baseline="0" dirty="0" smtClean="0">
                          <a:ln>
                            <a:noFill/>
                          </a:ln>
                          <a:solidFill>
                            <a:schemeClr val="tx1"/>
                          </a:solidFill>
                          <a:effectLst/>
                          <a:latin typeface="Calibri" pitchFamily="34" charset="0"/>
                          <a:cs typeface="Arial" charset="0"/>
                        </a:rPr>
                        <a:t> </a:t>
                      </a: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fr-FR" sz="2800" b="0" i="0" u="none" strike="noStrike" cap="none" normalizeH="0" baseline="0" dirty="0" smtClean="0">
                          <a:ln>
                            <a:noFill/>
                          </a:ln>
                          <a:solidFill>
                            <a:schemeClr val="tx1"/>
                          </a:solidFill>
                          <a:effectLst/>
                          <a:latin typeface="Calibri" pitchFamily="34" charset="0"/>
                          <a:cs typeface="Times New Roman" charset="0"/>
                        </a:rPr>
                        <a:t>Beacon NE, NCCPE,</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fr-FR" sz="2800" b="0" i="0" u="none" strike="noStrike" cap="none" normalizeH="0" baseline="0" dirty="0" smtClean="0">
                          <a:ln>
                            <a:noFill/>
                          </a:ln>
                          <a:solidFill>
                            <a:schemeClr val="tx1"/>
                          </a:solidFill>
                          <a:effectLst/>
                          <a:latin typeface="Calibri" pitchFamily="34" charset="0"/>
                          <a:cs typeface="Times New Roman" charset="0"/>
                        </a:rPr>
                        <a:t>ICE </a:t>
                      </a:r>
                      <a:endParaRPr kumimoji="0" lang="en-GB" sz="2800" b="0" i="0" u="none" strike="noStrike" cap="none" normalizeH="0" baseline="0" dirty="0" smtClean="0">
                        <a:ln>
                          <a:noFill/>
                        </a:ln>
                        <a:solidFill>
                          <a:schemeClr val="tx1"/>
                        </a:solidFill>
                        <a:effectLst/>
                        <a:latin typeface="Calibri" pitchFamily="34" charset="0"/>
                        <a:cs typeface="Arial" charset="0"/>
                      </a:endParaRP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smtClean="0">
                          <a:ln>
                            <a:noFill/>
                          </a:ln>
                          <a:solidFill>
                            <a:schemeClr val="tx1"/>
                          </a:solidFill>
                          <a:effectLst/>
                          <a:latin typeface="Calibri" pitchFamily="34" charset="0"/>
                          <a:cs typeface="Arial" charset="0"/>
                        </a:rPr>
                        <a:t>Workshops; training events; website materials;</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smtClean="0">
                          <a:ln>
                            <a:noFill/>
                          </a:ln>
                          <a:solidFill>
                            <a:schemeClr val="tx1"/>
                          </a:solidFill>
                          <a:effectLst/>
                          <a:latin typeface="Calibri" pitchFamily="34" charset="0"/>
                          <a:cs typeface="Arial" charset="0"/>
                        </a:rPr>
                        <a:t>proposals</a:t>
                      </a: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1872058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4" name="Group 24"/>
          <p:cNvGraphicFramePr>
            <a:graphicFrameLocks noGrp="1"/>
          </p:cNvGraphicFramePr>
          <p:nvPr/>
        </p:nvGraphicFramePr>
        <p:xfrm>
          <a:off x="152400" y="533400"/>
          <a:ext cx="8763000" cy="5556504"/>
        </p:xfrm>
        <a:graphic>
          <a:graphicData uri="http://schemas.openxmlformats.org/drawingml/2006/table">
            <a:tbl>
              <a:tblPr/>
              <a:tblGrid>
                <a:gridCol w="2247900"/>
                <a:gridCol w="2247900"/>
                <a:gridCol w="2247900"/>
                <a:gridCol w="2019300"/>
              </a:tblGrid>
              <a:tr h="1447800">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hlink"/>
                          </a:solidFill>
                          <a:effectLst/>
                          <a:latin typeface="Calibri" charset="0"/>
                          <a:ea typeface="ＭＳ Ｐゴシック" charset="0"/>
                          <a:cs typeface="Arial" charset="0"/>
                        </a:rPr>
                        <a:t>Domain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hlink"/>
                          </a:solidFill>
                          <a:effectLst/>
                          <a:latin typeface="Calibri" charset="0"/>
                          <a:ea typeface="ＭＳ Ｐゴシック" charset="0"/>
                          <a:cs typeface="Arial" charset="0"/>
                        </a:rPr>
                        <a:t>Associated story sets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hlink"/>
                          </a:solidFill>
                          <a:effectLst/>
                          <a:latin typeface="Calibri" charset="0"/>
                          <a:ea typeface="ＭＳ Ｐゴシック" charset="0"/>
                          <a:cs typeface="Arial" charset="0"/>
                        </a:rPr>
                        <a:t>Example contacts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hlink"/>
                          </a:solidFill>
                          <a:effectLst/>
                          <a:latin typeface="Calibri" charset="0"/>
                          <a:ea typeface="ＭＳ Ｐゴシック" charset="0"/>
                          <a:cs typeface="Arial" charset="0"/>
                        </a:rPr>
                        <a:t>Discursive texts/ practices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5725">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Times New Roman" charset="0"/>
                        </a:rPr>
                        <a:t>Regional development (North East of England)</a:t>
                      </a:r>
                      <a:r>
                        <a:rPr kumimoji="0" lang="en-GB" sz="2800" b="0" i="0" u="none" strike="noStrike" cap="none" normalizeH="0" baseline="0" dirty="0">
                          <a:ln>
                            <a:noFill/>
                          </a:ln>
                          <a:solidFill>
                            <a:schemeClr val="tx1"/>
                          </a:solidFill>
                          <a:effectLst/>
                          <a:latin typeface="Calibri" charset="0"/>
                          <a:ea typeface="ＭＳ Ｐゴシック" charset="0"/>
                          <a:cs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Times New Roman" charset="0"/>
                        </a:rPr>
                        <a:t>Urban regeneration community cohesion</a:t>
                      </a:r>
                      <a:r>
                        <a:rPr kumimoji="0" lang="en-GB" sz="2800" b="0" i="0" u="none" strike="noStrike" cap="none" normalizeH="0" baseline="0" dirty="0">
                          <a:ln>
                            <a:noFill/>
                          </a:ln>
                          <a:solidFill>
                            <a:schemeClr val="tx1"/>
                          </a:solidFill>
                          <a:effectLst/>
                          <a:latin typeface="Calibri" charset="0"/>
                          <a:ea typeface="ＭＳ Ｐゴシック" charset="0"/>
                          <a:cs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Times New Roman" charset="0"/>
                        </a:rPr>
                        <a:t>Science City; City Council; One North East</a:t>
                      </a:r>
                      <a:r>
                        <a:rPr kumimoji="0" lang="en-GB" sz="2800" b="0" i="0" u="none" strike="noStrike" cap="none" normalizeH="0" baseline="0" dirty="0">
                          <a:ln>
                            <a:noFill/>
                          </a:ln>
                          <a:solidFill>
                            <a:schemeClr val="tx1"/>
                          </a:solidFill>
                          <a:effectLst/>
                          <a:latin typeface="Calibri" charset="0"/>
                          <a:ea typeface="ＭＳ Ｐゴシック" charset="0"/>
                          <a:cs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Times New Roman" charset="0"/>
                        </a:rPr>
                        <a:t>Scientia ’08; annual reviews, meetings/ email/calls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4138">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Times New Roman" charset="0"/>
                        </a:rPr>
                        <a:t>Fuel poverty reduction</a:t>
                      </a:r>
                      <a:r>
                        <a:rPr kumimoji="0" lang="en-GB" sz="2800" b="0" i="0" u="none" strike="noStrike" cap="none" normalizeH="0" baseline="0" dirty="0">
                          <a:ln>
                            <a:noFill/>
                          </a:ln>
                          <a:solidFill>
                            <a:schemeClr val="tx1"/>
                          </a:solidFill>
                          <a:effectLst/>
                          <a:latin typeface="Calibri" charset="0"/>
                          <a:ea typeface="ＭＳ Ｐゴシック" charset="0"/>
                          <a:cs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Times New Roman" charset="0"/>
                        </a:rPr>
                        <a:t>Lower energy bills; social justice</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GB" sz="2800" b="0" i="0" u="none" strike="noStrike" cap="none" normalizeH="0" baseline="0" dirty="0">
                        <a:ln>
                          <a:noFill/>
                        </a:ln>
                        <a:solidFill>
                          <a:schemeClr val="tx1"/>
                        </a:solidFill>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Times New Roman" charset="0"/>
                        </a:rPr>
                        <a:t>NDC; Tenants associations X and Y  </a:t>
                      </a:r>
                      <a:r>
                        <a:rPr kumimoji="0" lang="en-GB" sz="2800" b="0" i="0" u="none" strike="noStrike" cap="none" normalizeH="0" baseline="0" dirty="0">
                          <a:ln>
                            <a:noFill/>
                          </a:ln>
                          <a:solidFill>
                            <a:schemeClr val="tx1"/>
                          </a:solidFill>
                          <a:effectLst/>
                          <a:latin typeface="Calibri" charset="0"/>
                          <a:ea typeface="ＭＳ Ｐゴシック" charset="0"/>
                          <a:cs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Arial" charset="0"/>
                        </a:rPr>
                        <a:t>Workshop flyers; Eco-neighbour-hood plans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057779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94" name="Group 30"/>
          <p:cNvGraphicFramePr>
            <a:graphicFrameLocks noGrp="1"/>
          </p:cNvGraphicFramePr>
          <p:nvPr/>
        </p:nvGraphicFramePr>
        <p:xfrm>
          <a:off x="0" y="152400"/>
          <a:ext cx="9144000" cy="6748463"/>
        </p:xfrm>
        <a:graphic>
          <a:graphicData uri="http://schemas.openxmlformats.org/drawingml/2006/table">
            <a:tbl>
              <a:tblPr/>
              <a:tblGrid>
                <a:gridCol w="2286000"/>
                <a:gridCol w="2205038"/>
                <a:gridCol w="2366962"/>
                <a:gridCol w="2286000"/>
              </a:tblGrid>
              <a:tr h="1328738">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hlink"/>
                          </a:solidFill>
                          <a:effectLst/>
                          <a:latin typeface="Calibri" charset="0"/>
                          <a:ea typeface="ＭＳ Ｐゴシック" charset="0"/>
                          <a:cs typeface="Arial" charset="0"/>
                        </a:rPr>
                        <a:t>Domain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hlink"/>
                          </a:solidFill>
                          <a:effectLst/>
                          <a:latin typeface="Calibri" charset="0"/>
                          <a:ea typeface="ＭＳ Ｐゴシック" charset="0"/>
                          <a:cs typeface="Arial" charset="0"/>
                        </a:rPr>
                        <a:t>Associated story sets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hlink"/>
                          </a:solidFill>
                          <a:effectLst/>
                          <a:latin typeface="Calibri" charset="0"/>
                          <a:ea typeface="ＭＳ Ｐゴシック" charset="0"/>
                          <a:cs typeface="Arial" charset="0"/>
                        </a:rPr>
                        <a:t>Example contacts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hlink"/>
                          </a:solidFill>
                          <a:effectLst/>
                          <a:latin typeface="Calibri" charset="0"/>
                          <a:ea typeface="ＭＳ Ｐゴシック" charset="0"/>
                          <a:cs typeface="Arial" charset="0"/>
                        </a:rPr>
                        <a:t>Discursive texts/ practices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43075">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Arial" charset="0"/>
                        </a:rPr>
                        <a:t>Low carbon building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Times New Roman" charset="0"/>
                        </a:rPr>
                        <a:t>(Eco) retrofitting;  RETs</a:t>
                      </a:r>
                      <a:r>
                        <a:rPr kumimoji="0" lang="en-GB" sz="2800" b="0" i="0" u="none" strike="noStrike" cap="none" normalizeH="0" baseline="0" dirty="0">
                          <a:ln>
                            <a:noFill/>
                          </a:ln>
                          <a:solidFill>
                            <a:schemeClr val="tx1"/>
                          </a:solidFill>
                          <a:effectLst/>
                          <a:latin typeface="Calibri" charset="0"/>
                          <a:ea typeface="ＭＳ Ｐゴシック" charset="0"/>
                          <a:cs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Times New Roman" charset="0"/>
                        </a:rPr>
                        <a:t>YHN, Private Rented Ser-vice</a:t>
                      </a:r>
                      <a:r>
                        <a:rPr kumimoji="0" lang="en-GB" sz="2800" b="0" i="0" u="none" strike="noStrike" cap="none" normalizeH="0" baseline="0" dirty="0">
                          <a:ln>
                            <a:noFill/>
                          </a:ln>
                          <a:solidFill>
                            <a:schemeClr val="tx1"/>
                          </a:solidFill>
                          <a:effectLst/>
                          <a:latin typeface="Calibri" charset="0"/>
                          <a:ea typeface="ＭＳ Ｐゴシック" charset="0"/>
                          <a:cs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Times New Roman" charset="0"/>
                        </a:rPr>
                        <a:t>eco-house tour; Cruddas Park visit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16100">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Arial" charset="0"/>
                        </a:rPr>
                        <a:t>Grassroots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Arial" charset="0"/>
                        </a:rPr>
                        <a:t>movements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Times New Roman" charset="0"/>
                        </a:rPr>
                        <a:t>active citizens</a:t>
                      </a:r>
                      <a:r>
                        <a:rPr kumimoji="0" lang="en-GB" sz="2800" b="0" i="0" u="none" strike="noStrike" cap="none" normalizeH="0" baseline="0" dirty="0">
                          <a:ln>
                            <a:noFill/>
                          </a:ln>
                          <a:solidFill>
                            <a:schemeClr val="tx1"/>
                          </a:solidFill>
                          <a:effectLst/>
                          <a:latin typeface="Calibri" charset="0"/>
                          <a:ea typeface="ＭＳ Ｐゴシック" charset="0"/>
                          <a:cs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Times New Roman" charset="0"/>
                        </a:rPr>
                        <a:t>Co-op; tenants assocs; TIN, </a:t>
                      </a:r>
                      <a:endParaRPr kumimoji="0" lang="en-GB" sz="2800" b="0" i="0" u="none" strike="noStrike" cap="none" normalizeH="0" baseline="0" dirty="0">
                        <a:ln>
                          <a:noFill/>
                        </a:ln>
                        <a:solidFill>
                          <a:schemeClr val="tx1"/>
                        </a:solidFill>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Arial" charset="0"/>
                        </a:rPr>
                        <a:t>Meetings; leaflets; plans; public events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17688">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Arial" charset="0"/>
                        </a:rPr>
                        <a:t>Social enterprise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Times New Roman" charset="0"/>
                        </a:rPr>
                        <a:t>Emerging business models; ESCOs</a:t>
                      </a:r>
                      <a:r>
                        <a:rPr kumimoji="0" lang="en-GB" sz="2800" b="0" i="0" u="none" strike="noStrike" cap="none" normalizeH="0" baseline="0" dirty="0">
                          <a:ln>
                            <a:noFill/>
                          </a:ln>
                          <a:solidFill>
                            <a:schemeClr val="tx1"/>
                          </a:solidFill>
                          <a:effectLst/>
                          <a:latin typeface="Calibri" charset="0"/>
                          <a:ea typeface="ＭＳ Ｐゴシック" charset="0"/>
                          <a:cs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Times New Roman" charset="0"/>
                        </a:rPr>
                        <a:t>CoRE, Newcastle Science Co.</a:t>
                      </a:r>
                      <a:r>
                        <a:rPr kumimoji="0" lang="en-GB" sz="2800" b="0" i="0" u="none" strike="noStrike" cap="none" normalizeH="0" baseline="0" dirty="0">
                          <a:ln>
                            <a:noFill/>
                          </a:ln>
                          <a:solidFill>
                            <a:schemeClr val="tx1"/>
                          </a:solidFill>
                          <a:effectLst/>
                          <a:latin typeface="Calibri" charset="0"/>
                          <a:ea typeface="ＭＳ Ｐゴシック" charset="0"/>
                          <a:cs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Times New Roman" charset="0"/>
                        </a:rPr>
                        <a:t>‘RAKE' bid; CoRE training (AG)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3892659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308" name="Group 20"/>
          <p:cNvGraphicFramePr>
            <a:graphicFrameLocks noGrp="1"/>
          </p:cNvGraphicFramePr>
          <p:nvPr/>
        </p:nvGraphicFramePr>
        <p:xfrm>
          <a:off x="152400" y="533400"/>
          <a:ext cx="8763000" cy="4099560"/>
        </p:xfrm>
        <a:graphic>
          <a:graphicData uri="http://schemas.openxmlformats.org/drawingml/2006/table">
            <a:tbl>
              <a:tblPr/>
              <a:tblGrid>
                <a:gridCol w="2190750"/>
                <a:gridCol w="2190750"/>
                <a:gridCol w="1790700"/>
                <a:gridCol w="2590800"/>
              </a:tblGrid>
              <a:tr h="1447800">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hlink"/>
                          </a:solidFill>
                          <a:effectLst/>
                          <a:latin typeface="Calibri" charset="0"/>
                          <a:ea typeface="ＭＳ Ｐゴシック" charset="0"/>
                          <a:cs typeface="Arial" charset="0"/>
                        </a:rPr>
                        <a:t>Domains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hlink"/>
                          </a:solidFill>
                          <a:effectLst/>
                          <a:latin typeface="Calibri" charset="0"/>
                          <a:ea typeface="ＭＳ Ｐゴシック" charset="0"/>
                          <a:cs typeface="Times New Roman" charset="0"/>
                        </a:rPr>
                        <a:t>Associated story sets</a:t>
                      </a:r>
                      <a:r>
                        <a:rPr kumimoji="0" lang="en-GB" sz="2800" b="1" i="0" u="none" strike="noStrike" cap="none" normalizeH="0" baseline="0" dirty="0">
                          <a:ln>
                            <a:noFill/>
                          </a:ln>
                          <a:solidFill>
                            <a:schemeClr val="hlink"/>
                          </a:solidFill>
                          <a:effectLst/>
                          <a:latin typeface="Calibri" charset="0"/>
                          <a:ea typeface="ＭＳ Ｐゴシック" charset="0"/>
                          <a:cs typeface="Times New Roman"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hlink"/>
                          </a:solidFill>
                          <a:effectLst/>
                          <a:latin typeface="Calibri" charset="0"/>
                          <a:ea typeface="ＭＳ Ｐゴシック" charset="0"/>
                          <a:cs typeface="Times New Roman" charset="0"/>
                        </a:rPr>
                        <a:t>Example contacts</a:t>
                      </a:r>
                      <a:r>
                        <a:rPr kumimoji="0" lang="en-GB" sz="2800" b="0" i="0" u="none" strike="noStrike" cap="none" normalizeH="0" baseline="0" dirty="0">
                          <a:ln>
                            <a:noFill/>
                          </a:ln>
                          <a:solidFill>
                            <a:schemeClr val="hlink"/>
                          </a:solidFill>
                          <a:effectLst/>
                          <a:latin typeface="Calibri" charset="0"/>
                          <a:ea typeface="ＭＳ Ｐゴシック" charset="0"/>
                          <a:cs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hlink"/>
                          </a:solidFill>
                          <a:effectLst/>
                          <a:latin typeface="Calibri" charset="0"/>
                          <a:ea typeface="ＭＳ Ｐゴシック" charset="0"/>
                          <a:cs typeface="Times New Roman" charset="0"/>
                        </a:rPr>
                        <a:t>Discursive processes: texts/practices</a:t>
                      </a:r>
                      <a:r>
                        <a:rPr kumimoji="0" lang="en-GB" sz="2800" b="0" i="0" u="none" strike="noStrike" cap="none" normalizeH="0" baseline="0" dirty="0">
                          <a:ln>
                            <a:noFill/>
                          </a:ln>
                          <a:solidFill>
                            <a:schemeClr val="hlink"/>
                          </a:solidFill>
                          <a:effectLst/>
                          <a:latin typeface="Calibri" charset="0"/>
                          <a:ea typeface="ＭＳ Ｐゴシック" charset="0"/>
                          <a:cs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7161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Times New Roman" charset="0"/>
                        </a:rPr>
                        <a:t>Sustainable communities</a:t>
                      </a:r>
                      <a:r>
                        <a:rPr kumimoji="0" lang="en-GB" sz="2800" b="0" i="0" u="none" strike="noStrike" cap="none" normalizeH="0" baseline="0" dirty="0">
                          <a:ln>
                            <a:noFill/>
                          </a:ln>
                          <a:solidFill>
                            <a:schemeClr val="tx1"/>
                          </a:solidFill>
                          <a:effectLst/>
                          <a:latin typeface="Calibri" charset="0"/>
                          <a:ea typeface="ＭＳ Ｐゴシック" charset="0"/>
                          <a:cs typeface="Arial"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Times New Roman" charset="0"/>
                        </a:rPr>
                        <a:t>CO2 targets; new business sectors; ‘green localism’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Times New Roman" charset="0"/>
                        </a:rPr>
                        <a:t>DECC; Local councils, Bridging NG; David Gershon</a:t>
                      </a:r>
                      <a:r>
                        <a:rPr kumimoji="0" lang="en-GB" sz="2800" b="0" i="0" u="none" strike="noStrike" cap="none" normalizeH="0" baseline="0" dirty="0">
                          <a:ln>
                            <a:noFill/>
                          </a:ln>
                          <a:solidFill>
                            <a:schemeClr val="tx1"/>
                          </a:solidFill>
                          <a:effectLst/>
                          <a:latin typeface="Calibri" charset="0"/>
                          <a:ea typeface="ＭＳ Ｐゴシック" charset="0"/>
                          <a:cs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GB" sz="2800" b="0" i="0" u="none" strike="noStrike" cap="none" normalizeH="0" baseline="0" dirty="0">
                          <a:ln>
                            <a:noFill/>
                          </a:ln>
                          <a:solidFill>
                            <a:schemeClr val="tx1"/>
                          </a:solidFill>
                          <a:effectLst/>
                          <a:latin typeface="Calibri" charset="0"/>
                          <a:ea typeface="ＭＳ Ｐゴシック" charset="0"/>
                          <a:cs typeface="Times New Roman" charset="0"/>
                        </a:rPr>
                        <a:t>Gershon meetings; Draft sustainable communities strategy; super output maps</a:t>
                      </a:r>
                      <a:endParaRPr kumimoji="0" lang="en-GB" sz="2800" b="0" i="0" u="none" strike="noStrike" cap="none" normalizeH="0" baseline="0" dirty="0">
                        <a:ln>
                          <a:noFill/>
                        </a:ln>
                        <a:solidFill>
                          <a:schemeClr val="tx1"/>
                        </a:solidFill>
                        <a:effectLst/>
                        <a:latin typeface="Calibri" charset="0"/>
                        <a:ea typeface="ＭＳ Ｐゴシック"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8394093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Conclusions</a:t>
            </a:r>
            <a:endParaRPr lang="en-US" dirty="0">
              <a:solidFill>
                <a:srgbClr val="0000FF"/>
              </a:solidFill>
            </a:endParaRPr>
          </a:p>
        </p:txBody>
      </p:sp>
      <p:sp>
        <p:nvSpPr>
          <p:cNvPr id="3" name="Content Placeholder 2"/>
          <p:cNvSpPr>
            <a:spLocks noGrp="1"/>
          </p:cNvSpPr>
          <p:nvPr>
            <p:ph idx="1"/>
          </p:nvPr>
        </p:nvSpPr>
        <p:spPr/>
        <p:txBody>
          <a:bodyPr>
            <a:normAutofit/>
          </a:bodyPr>
          <a:lstStyle/>
          <a:p>
            <a:pPr marL="0" indent="0">
              <a:buNone/>
            </a:pPr>
            <a:r>
              <a:rPr lang="en-GB" dirty="0" smtClean="0">
                <a:solidFill>
                  <a:srgbClr val="0000FF"/>
                </a:solidFill>
              </a:rPr>
              <a:t>Degrowth themes (r</a:t>
            </a:r>
            <a:r>
              <a:rPr lang="en-GB" dirty="0" smtClean="0">
                <a:solidFill>
                  <a:srgbClr val="0000FF"/>
                </a:solidFill>
              </a:rPr>
              <a:t>educing energy consumption) </a:t>
            </a:r>
            <a:endParaRPr lang="en-GB" dirty="0" smtClean="0">
              <a:solidFill>
                <a:srgbClr val="0000FF"/>
              </a:solidFill>
            </a:endParaRPr>
          </a:p>
          <a:p>
            <a:r>
              <a:rPr lang="en-GB" dirty="0" smtClean="0">
                <a:solidFill>
                  <a:srgbClr val="0000FF"/>
                </a:solidFill>
              </a:rPr>
              <a:t>Transforming education? </a:t>
            </a:r>
          </a:p>
          <a:p>
            <a:r>
              <a:rPr lang="en-GB" dirty="0" smtClean="0">
                <a:solidFill>
                  <a:srgbClr val="0000FF"/>
                </a:solidFill>
              </a:rPr>
              <a:t>New patterns of interaction?</a:t>
            </a:r>
          </a:p>
          <a:p>
            <a:r>
              <a:rPr lang="en-GB" dirty="0" smtClean="0">
                <a:solidFill>
                  <a:srgbClr val="0000FF"/>
                </a:solidFill>
              </a:rPr>
              <a:t>Inclusivity and fairness?</a:t>
            </a:r>
          </a:p>
          <a:p>
            <a:r>
              <a:rPr lang="en-GB" dirty="0" smtClean="0">
                <a:solidFill>
                  <a:srgbClr val="0000FF"/>
                </a:solidFill>
              </a:rPr>
              <a:t>Community action and city development </a:t>
            </a:r>
          </a:p>
        </p:txBody>
      </p:sp>
    </p:spTree>
    <p:extLst>
      <p:ext uri="{BB962C8B-B14F-4D97-AF65-F5344CB8AC3E}">
        <p14:creationId xmlns:p14="http://schemas.microsoft.com/office/powerpoint/2010/main" val="26086365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p:nvPr>
        </p:nvSpPr>
        <p:spPr/>
        <p:txBody>
          <a:bodyPr/>
          <a:lstStyle/>
          <a:p>
            <a:r>
              <a:rPr lang="en-GB" dirty="0" smtClean="0">
                <a:solidFill>
                  <a:srgbClr val="0070C0"/>
                </a:solidFill>
                <a:latin typeface="Calibri" charset="0"/>
              </a:rPr>
              <a:t>Conclusions</a:t>
            </a:r>
            <a:endParaRPr lang="en-GB" dirty="0">
              <a:solidFill>
                <a:srgbClr val="0070C0"/>
              </a:solidFill>
              <a:latin typeface="Calibri" charset="0"/>
            </a:endParaRPr>
          </a:p>
        </p:txBody>
      </p:sp>
      <p:sp>
        <p:nvSpPr>
          <p:cNvPr id="11267" name="Rectangle 3"/>
          <p:cNvSpPr>
            <a:spLocks noGrp="1"/>
          </p:cNvSpPr>
          <p:nvPr>
            <p:ph type="body" idx="1"/>
          </p:nvPr>
        </p:nvSpPr>
        <p:spPr/>
        <p:txBody>
          <a:bodyPr/>
          <a:lstStyle/>
          <a:p>
            <a:r>
              <a:rPr lang="en-GB" dirty="0">
                <a:solidFill>
                  <a:schemeClr val="hlink"/>
                </a:solidFill>
                <a:latin typeface="Calibri" charset="0"/>
              </a:rPr>
              <a:t>Difficulty of realising and maintaining process and substantive </a:t>
            </a:r>
            <a:r>
              <a:rPr lang="en-GB" dirty="0" smtClean="0">
                <a:solidFill>
                  <a:schemeClr val="hlink"/>
                </a:solidFill>
                <a:latin typeface="Calibri" charset="0"/>
              </a:rPr>
              <a:t>outcomes</a:t>
            </a:r>
            <a:endParaRPr lang="en-GB" dirty="0">
              <a:solidFill>
                <a:schemeClr val="accent2"/>
              </a:solidFill>
              <a:latin typeface="Calibri" charset="0"/>
            </a:endParaRPr>
          </a:p>
          <a:p>
            <a:r>
              <a:rPr lang="en-GB" dirty="0">
                <a:solidFill>
                  <a:schemeClr val="hlink"/>
                </a:solidFill>
                <a:latin typeface="Calibri" charset="0"/>
              </a:rPr>
              <a:t>Impact of unforeseen (positive and negative) changes</a:t>
            </a:r>
            <a:r>
              <a:rPr lang="en-GB" dirty="0">
                <a:solidFill>
                  <a:schemeClr val="hlink"/>
                </a:solidFill>
                <a:latin typeface="Calibri" charset="0"/>
              </a:rPr>
              <a:t>! </a:t>
            </a:r>
            <a:r>
              <a:rPr lang="en-GB" dirty="0" smtClean="0">
                <a:solidFill>
                  <a:schemeClr val="hlink"/>
                </a:solidFill>
                <a:latin typeface="Calibri" charset="0"/>
              </a:rPr>
              <a:t>(e.g. NCCPE, CAR; LA funding cuts)</a:t>
            </a:r>
            <a:r>
              <a:rPr lang="en-GB" dirty="0" smtClean="0">
                <a:solidFill>
                  <a:schemeClr val="accent2"/>
                </a:solidFill>
                <a:latin typeface="Calibri" charset="0"/>
              </a:rPr>
              <a:t> </a:t>
            </a:r>
            <a:endParaRPr lang="en-GB" dirty="0">
              <a:solidFill>
                <a:schemeClr val="hlink"/>
              </a:solidFill>
              <a:latin typeface="Calibri" charset="0"/>
            </a:endParaRPr>
          </a:p>
          <a:p>
            <a:r>
              <a:rPr lang="en-GB" dirty="0">
                <a:solidFill>
                  <a:schemeClr val="hlink"/>
                </a:solidFill>
                <a:latin typeface="Calibri" charset="0"/>
              </a:rPr>
              <a:t>Time and resource-hungry research activity</a:t>
            </a:r>
          </a:p>
          <a:p>
            <a:r>
              <a:rPr lang="en-GB" dirty="0">
                <a:solidFill>
                  <a:schemeClr val="hlink"/>
                </a:solidFill>
                <a:latin typeface="Calibri" charset="0"/>
              </a:rPr>
              <a:t>Demands on training/support of researchers and community participants</a:t>
            </a:r>
          </a:p>
        </p:txBody>
      </p:sp>
    </p:spTree>
    <p:extLst>
      <p:ext uri="{BB962C8B-B14F-4D97-AF65-F5344CB8AC3E}">
        <p14:creationId xmlns:p14="http://schemas.microsoft.com/office/powerpoint/2010/main" val="956998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p:nvPr>
        </p:nvSpPr>
        <p:spPr/>
        <p:txBody>
          <a:bodyPr/>
          <a:lstStyle/>
          <a:p>
            <a:r>
              <a:rPr lang="en-GB" dirty="0">
                <a:solidFill>
                  <a:srgbClr val="0000FF"/>
                </a:solidFill>
                <a:latin typeface="Calibri" charset="0"/>
              </a:rPr>
              <a:t>Conclusions</a:t>
            </a:r>
          </a:p>
        </p:txBody>
      </p:sp>
      <p:sp>
        <p:nvSpPr>
          <p:cNvPr id="10243" name="Rectangle 3"/>
          <p:cNvSpPr>
            <a:spLocks noGrp="1"/>
          </p:cNvSpPr>
          <p:nvPr>
            <p:ph type="body" idx="1"/>
          </p:nvPr>
        </p:nvSpPr>
        <p:spPr/>
        <p:txBody>
          <a:bodyPr/>
          <a:lstStyle/>
          <a:p>
            <a:r>
              <a:rPr lang="en-GB" dirty="0">
                <a:solidFill>
                  <a:schemeClr val="hlink"/>
                </a:solidFill>
                <a:latin typeface="Calibri" charset="0"/>
              </a:rPr>
              <a:t>Tension between discursive domains</a:t>
            </a:r>
          </a:p>
          <a:p>
            <a:r>
              <a:rPr lang="en-GB" dirty="0">
                <a:solidFill>
                  <a:schemeClr val="hlink"/>
                </a:solidFill>
                <a:latin typeface="Calibri" charset="0"/>
              </a:rPr>
              <a:t>Discourses exclude and include </a:t>
            </a:r>
          </a:p>
          <a:p>
            <a:r>
              <a:rPr lang="en-GB" dirty="0">
                <a:solidFill>
                  <a:schemeClr val="hlink"/>
                </a:solidFill>
                <a:latin typeface="Calibri" charset="0"/>
              </a:rPr>
              <a:t>Awareness-raising and reinforcement </a:t>
            </a:r>
          </a:p>
          <a:p>
            <a:r>
              <a:rPr lang="en-GB" dirty="0">
                <a:solidFill>
                  <a:schemeClr val="hlink"/>
                </a:solidFill>
                <a:latin typeface="Calibri" charset="0"/>
              </a:rPr>
              <a:t>But: little evidence of sustained </a:t>
            </a:r>
            <a:r>
              <a:rPr lang="en-GB" dirty="0" smtClean="0">
                <a:solidFill>
                  <a:schemeClr val="hlink"/>
                </a:solidFill>
                <a:latin typeface="Calibri" charset="0"/>
              </a:rPr>
              <a:t>impact</a:t>
            </a:r>
            <a:endParaRPr lang="en-GB" dirty="0">
              <a:solidFill>
                <a:schemeClr val="hlink"/>
              </a:solidFill>
              <a:latin typeface="Calibri" charset="0"/>
            </a:endParaRPr>
          </a:p>
        </p:txBody>
      </p:sp>
    </p:spTree>
    <p:extLst>
      <p:ext uri="{BB962C8B-B14F-4D97-AF65-F5344CB8AC3E}">
        <p14:creationId xmlns:p14="http://schemas.microsoft.com/office/powerpoint/2010/main" val="11675373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Significance</a:t>
            </a:r>
            <a:endParaRPr lang="en-US" dirty="0">
              <a:solidFill>
                <a:srgbClr val="0000FF"/>
              </a:solidFill>
            </a:endParaRPr>
          </a:p>
        </p:txBody>
      </p:sp>
      <p:sp>
        <p:nvSpPr>
          <p:cNvPr id="3" name="Content Placeholder 2"/>
          <p:cNvSpPr>
            <a:spLocks noGrp="1"/>
          </p:cNvSpPr>
          <p:nvPr>
            <p:ph idx="1"/>
          </p:nvPr>
        </p:nvSpPr>
        <p:spPr/>
        <p:txBody>
          <a:bodyPr>
            <a:normAutofit/>
          </a:bodyPr>
          <a:lstStyle/>
          <a:p>
            <a:r>
              <a:rPr lang="en-GB" dirty="0">
                <a:solidFill>
                  <a:srgbClr val="0000FF"/>
                </a:solidFill>
              </a:rPr>
              <a:t>The contribution </a:t>
            </a:r>
            <a:r>
              <a:rPr lang="en-GB" dirty="0" smtClean="0">
                <a:solidFill>
                  <a:srgbClr val="0000FF"/>
                </a:solidFill>
              </a:rPr>
              <a:t>of higher </a:t>
            </a:r>
            <a:r>
              <a:rPr lang="en-GB" dirty="0">
                <a:solidFill>
                  <a:srgbClr val="0000FF"/>
                </a:solidFill>
              </a:rPr>
              <a:t>education institutions and </a:t>
            </a:r>
            <a:r>
              <a:rPr lang="en-GB" dirty="0" smtClean="0">
                <a:solidFill>
                  <a:srgbClr val="0000FF"/>
                </a:solidFill>
              </a:rPr>
              <a:t>researchers </a:t>
            </a:r>
          </a:p>
          <a:p>
            <a:r>
              <a:rPr lang="en-GB" dirty="0" smtClean="0">
                <a:solidFill>
                  <a:srgbClr val="0000FF"/>
                </a:solidFill>
              </a:rPr>
              <a:t>Developments </a:t>
            </a:r>
            <a:r>
              <a:rPr lang="en-GB" dirty="0">
                <a:solidFill>
                  <a:srgbClr val="0000FF"/>
                </a:solidFill>
              </a:rPr>
              <a:t>at the international level </a:t>
            </a:r>
            <a:r>
              <a:rPr lang="en-GB" dirty="0" smtClean="0">
                <a:solidFill>
                  <a:srgbClr val="0000FF"/>
                </a:solidFill>
              </a:rPr>
              <a:t>(e.g. at the United Nations) </a:t>
            </a:r>
          </a:p>
          <a:p>
            <a:r>
              <a:rPr lang="en-GB" dirty="0">
                <a:solidFill>
                  <a:srgbClr val="0000FF"/>
                </a:solidFill>
              </a:rPr>
              <a:t>C</a:t>
            </a:r>
            <a:r>
              <a:rPr lang="en-GB" dirty="0" smtClean="0">
                <a:solidFill>
                  <a:srgbClr val="0000FF"/>
                </a:solidFill>
              </a:rPr>
              <a:t>oncern </a:t>
            </a:r>
            <a:r>
              <a:rPr lang="en-GB" dirty="0">
                <a:solidFill>
                  <a:srgbClr val="0000FF"/>
                </a:solidFill>
              </a:rPr>
              <a:t>about </a:t>
            </a:r>
            <a:r>
              <a:rPr lang="en-GB" dirty="0" smtClean="0">
                <a:solidFill>
                  <a:srgbClr val="0000FF"/>
                </a:solidFill>
              </a:rPr>
              <a:t>relationship </a:t>
            </a:r>
            <a:r>
              <a:rPr lang="en-GB" dirty="0">
                <a:solidFill>
                  <a:srgbClr val="0000FF"/>
                </a:solidFill>
              </a:rPr>
              <a:t>between academic research and lay knowledge, the legitimacy and credibility of science, and </a:t>
            </a:r>
            <a:r>
              <a:rPr lang="en-GB" dirty="0" smtClean="0">
                <a:solidFill>
                  <a:srgbClr val="0000FF"/>
                </a:solidFill>
              </a:rPr>
              <a:t>governance of science</a:t>
            </a:r>
            <a:r>
              <a:rPr lang="en-GB" dirty="0">
                <a:solidFill>
                  <a:srgbClr val="0000FF"/>
                </a:solidFill>
              </a:rPr>
              <a:t>, technology and environmental </a:t>
            </a:r>
            <a:r>
              <a:rPr lang="en-GB" dirty="0" smtClean="0">
                <a:solidFill>
                  <a:srgbClr val="0000FF"/>
                </a:solidFill>
              </a:rPr>
              <a:t>issues</a:t>
            </a:r>
            <a:endParaRPr lang="en-US" dirty="0">
              <a:solidFill>
                <a:srgbClr val="0000FF"/>
              </a:solidFill>
            </a:endParaRPr>
          </a:p>
        </p:txBody>
      </p:sp>
    </p:spTree>
    <p:extLst>
      <p:ext uri="{BB962C8B-B14F-4D97-AF65-F5344CB8AC3E}">
        <p14:creationId xmlns:p14="http://schemas.microsoft.com/office/powerpoint/2010/main" val="7884712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rPr>
              <a:t>Conclusions</a:t>
            </a:r>
            <a:endParaRPr lang="en-GB" dirty="0">
              <a:solidFill>
                <a:srgbClr val="0070C0"/>
              </a:solidFill>
            </a:endParaRPr>
          </a:p>
        </p:txBody>
      </p:sp>
      <p:sp>
        <p:nvSpPr>
          <p:cNvPr id="3" name="Content Placeholder 2"/>
          <p:cNvSpPr>
            <a:spLocks noGrp="1"/>
          </p:cNvSpPr>
          <p:nvPr>
            <p:ph idx="1"/>
          </p:nvPr>
        </p:nvSpPr>
        <p:spPr/>
        <p:txBody>
          <a:bodyPr/>
          <a:lstStyle/>
          <a:p>
            <a:r>
              <a:rPr lang="en-GB" dirty="0">
                <a:solidFill>
                  <a:srgbClr val="0000FF"/>
                </a:solidFill>
              </a:rPr>
              <a:t>Academic researchers play multiple, sometimes conflicting roles </a:t>
            </a:r>
          </a:p>
          <a:p>
            <a:r>
              <a:rPr lang="en-GB" dirty="0">
                <a:solidFill>
                  <a:srgbClr val="0000FF"/>
                </a:solidFill>
              </a:rPr>
              <a:t>national structural and locally contingent factors affect collaboration and durability</a:t>
            </a:r>
          </a:p>
          <a:p>
            <a:r>
              <a:rPr lang="en-GB" dirty="0">
                <a:solidFill>
                  <a:srgbClr val="0000FF"/>
                </a:solidFill>
              </a:rPr>
              <a:t>more conventional projects may avoid some difficulties, but lose in richness and originality. </a:t>
            </a:r>
            <a:endParaRPr lang="en-US" dirty="0">
              <a:solidFill>
                <a:srgbClr val="0000FF"/>
              </a:solidFill>
            </a:endParaRPr>
          </a:p>
          <a:p>
            <a:pPr marL="0" indent="0">
              <a:buNone/>
            </a:pPr>
            <a:endParaRPr lang="en-GB" dirty="0"/>
          </a:p>
        </p:txBody>
      </p:sp>
    </p:spTree>
    <p:extLst>
      <p:ext uri="{BB962C8B-B14F-4D97-AF65-F5344CB8AC3E}">
        <p14:creationId xmlns:p14="http://schemas.microsoft.com/office/powerpoint/2010/main" val="19302461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endParaRPr lang="en-GB" dirty="0">
              <a:latin typeface="Calibri" charset="0"/>
            </a:endParaRPr>
          </a:p>
        </p:txBody>
      </p:sp>
      <p:sp>
        <p:nvSpPr>
          <p:cNvPr id="12291" name="Content Placeholder 2"/>
          <p:cNvSpPr>
            <a:spLocks noGrp="1"/>
          </p:cNvSpPr>
          <p:nvPr>
            <p:ph idx="1"/>
          </p:nvPr>
        </p:nvSpPr>
        <p:spPr/>
        <p:txBody>
          <a:bodyPr/>
          <a:lstStyle/>
          <a:p>
            <a:pPr eaLnBrk="1" hangingPunct="1">
              <a:buFont typeface="Arial" charset="0"/>
              <a:buNone/>
            </a:pPr>
            <a:endParaRPr lang="en-GB" dirty="0">
              <a:latin typeface="Calibri" charset="0"/>
            </a:endParaRPr>
          </a:p>
          <a:p>
            <a:pPr algn="ctr" eaLnBrk="1" hangingPunct="1">
              <a:buFont typeface="Arial" charset="0"/>
              <a:buNone/>
            </a:pPr>
            <a:r>
              <a:rPr lang="en-GB" dirty="0">
                <a:solidFill>
                  <a:schemeClr val="hlink"/>
                </a:solidFill>
                <a:latin typeface="Calibri" charset="0"/>
              </a:rPr>
              <a:t>THANK YOU</a:t>
            </a:r>
          </a:p>
          <a:p>
            <a:pPr algn="ctr" eaLnBrk="1" hangingPunct="1">
              <a:buFont typeface="Arial" charset="0"/>
              <a:buNone/>
            </a:pPr>
            <a:endParaRPr lang="en-GB" dirty="0">
              <a:solidFill>
                <a:srgbClr val="FF0000"/>
              </a:solidFill>
              <a:latin typeface="Calibri" charset="0"/>
            </a:endParaRPr>
          </a:p>
          <a:p>
            <a:pPr algn="ctr" eaLnBrk="1" hangingPunct="1">
              <a:buFont typeface="Arial" charset="0"/>
              <a:buNone/>
            </a:pPr>
            <a:r>
              <a:rPr lang="en-GB" dirty="0">
                <a:solidFill>
                  <a:srgbClr val="FF0000"/>
                </a:solidFill>
                <a:latin typeface="Calibri" charset="0"/>
              </a:rPr>
              <a:t>Email: a.genus@kingston.ac.uk</a:t>
            </a:r>
          </a:p>
          <a:p>
            <a:pPr eaLnBrk="1" hangingPunct="1">
              <a:buFont typeface="Arial" charset="0"/>
              <a:buNone/>
            </a:pPr>
            <a:endParaRPr lang="en-GB" dirty="0">
              <a:latin typeface="Calibri" charset="0"/>
            </a:endParaRPr>
          </a:p>
        </p:txBody>
      </p:sp>
    </p:spTree>
    <p:extLst>
      <p:ext uri="{BB962C8B-B14F-4D97-AF65-F5344CB8AC3E}">
        <p14:creationId xmlns:p14="http://schemas.microsoft.com/office/powerpoint/2010/main" val="8582785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GB" dirty="0" smtClean="0">
                <a:latin typeface="Calibri" charset="0"/>
              </a:rPr>
              <a:t>Significance</a:t>
            </a:r>
            <a:endParaRPr lang="en-GB" dirty="0">
              <a:latin typeface="Calibri" charset="0"/>
            </a:endParaRPr>
          </a:p>
        </p:txBody>
      </p:sp>
      <p:sp>
        <p:nvSpPr>
          <p:cNvPr id="3075" name="Content Placeholder 2"/>
          <p:cNvSpPr>
            <a:spLocks noGrp="1"/>
          </p:cNvSpPr>
          <p:nvPr>
            <p:ph idx="1"/>
          </p:nvPr>
        </p:nvSpPr>
        <p:spPr/>
        <p:txBody>
          <a:bodyPr>
            <a:normAutofit lnSpcReduction="10000"/>
          </a:bodyPr>
          <a:lstStyle/>
          <a:p>
            <a:pPr eaLnBrk="1" hangingPunct="1">
              <a:buFont typeface="Arial" charset="0"/>
              <a:buNone/>
            </a:pPr>
            <a:r>
              <a:rPr lang="en-GB" dirty="0">
                <a:solidFill>
                  <a:schemeClr val="hlink"/>
                </a:solidFill>
                <a:latin typeface="Calibri" charset="0"/>
              </a:rPr>
              <a:t>Background: significance of local action to low carbon agenda and policy objectives</a:t>
            </a:r>
          </a:p>
          <a:p>
            <a:pPr eaLnBrk="1" hangingPunct="1"/>
            <a:r>
              <a:rPr lang="en-GB" dirty="0">
                <a:solidFill>
                  <a:srgbClr val="0000FF"/>
                </a:solidFill>
                <a:latin typeface="Calibri" charset="0"/>
              </a:rPr>
              <a:t>Recent legislation and initiatives: NESTA’s Big Green Challenge, DECC LCCC</a:t>
            </a:r>
          </a:p>
          <a:p>
            <a:pPr eaLnBrk="1" hangingPunct="1"/>
            <a:r>
              <a:rPr lang="en-GB" dirty="0">
                <a:solidFill>
                  <a:srgbClr val="0000FF"/>
                </a:solidFill>
                <a:latin typeface="Calibri" charset="0"/>
              </a:rPr>
              <a:t>Academic literature: e.g. Bull et al, 2008; Nye &amp; Burgess, 2008; Walker et al, 2007; Seyfang</a:t>
            </a:r>
            <a:r>
              <a:rPr lang="en-GB" sz="2800" dirty="0">
                <a:solidFill>
                  <a:srgbClr val="0000FF"/>
                </a:solidFill>
                <a:latin typeface="Calibri" charset="0"/>
              </a:rPr>
              <a:t> </a:t>
            </a:r>
            <a:r>
              <a:rPr lang="en-GB" dirty="0">
                <a:solidFill>
                  <a:srgbClr val="0000FF"/>
                </a:solidFill>
                <a:latin typeface="Calibri" charset="0"/>
              </a:rPr>
              <a:t>&amp; Smith, 2007</a:t>
            </a:r>
          </a:p>
          <a:p>
            <a:pPr eaLnBrk="1" hangingPunct="1"/>
            <a:r>
              <a:rPr lang="en-GB" dirty="0">
                <a:solidFill>
                  <a:srgbClr val="0000FF"/>
                </a:solidFill>
                <a:latin typeface="Calibri" charset="0"/>
              </a:rPr>
              <a:t>Neglects critical discursive analysis of constitution of relations and action</a:t>
            </a:r>
          </a:p>
        </p:txBody>
      </p:sp>
    </p:spTree>
    <p:extLst>
      <p:ext uri="{BB962C8B-B14F-4D97-AF65-F5344CB8AC3E}">
        <p14:creationId xmlns:p14="http://schemas.microsoft.com/office/powerpoint/2010/main" val="1156513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rPr>
              <a:t>Literature</a:t>
            </a:r>
            <a:endParaRPr lang="en-US" dirty="0">
              <a:solidFill>
                <a:srgbClr val="0000FF"/>
              </a:solidFill>
            </a:endParaRPr>
          </a:p>
        </p:txBody>
      </p:sp>
      <p:sp>
        <p:nvSpPr>
          <p:cNvPr id="3" name="Content Placeholder 2"/>
          <p:cNvSpPr>
            <a:spLocks noGrp="1"/>
          </p:cNvSpPr>
          <p:nvPr>
            <p:ph idx="1"/>
          </p:nvPr>
        </p:nvSpPr>
        <p:spPr/>
        <p:txBody>
          <a:bodyPr/>
          <a:lstStyle/>
          <a:p>
            <a:r>
              <a:rPr lang="en-US" dirty="0" smtClean="0">
                <a:solidFill>
                  <a:srgbClr val="0000FF"/>
                </a:solidFill>
              </a:rPr>
              <a:t>Contributions at regional and city levels</a:t>
            </a:r>
          </a:p>
          <a:p>
            <a:r>
              <a:rPr lang="en-US" dirty="0" smtClean="0">
                <a:solidFill>
                  <a:srgbClr val="0000FF"/>
                </a:solidFill>
              </a:rPr>
              <a:t>Not as much at sub-city scale</a:t>
            </a:r>
          </a:p>
          <a:p>
            <a:r>
              <a:rPr lang="en-US" dirty="0" smtClean="0">
                <a:solidFill>
                  <a:srgbClr val="0000FF"/>
                </a:solidFill>
              </a:rPr>
              <a:t>Invoke richly descriptive network analysis</a:t>
            </a:r>
          </a:p>
          <a:p>
            <a:pPr marL="0" indent="0">
              <a:buNone/>
            </a:pPr>
            <a:r>
              <a:rPr lang="en-US" dirty="0" smtClean="0">
                <a:solidFill>
                  <a:srgbClr val="0000FF"/>
                </a:solidFill>
              </a:rPr>
              <a:t>(not used as ‘neutral’ scientific method but </a:t>
            </a:r>
          </a:p>
          <a:p>
            <a:pPr marL="0" indent="0">
              <a:buNone/>
            </a:pPr>
            <a:r>
              <a:rPr lang="en-US" dirty="0" smtClean="0">
                <a:solidFill>
                  <a:srgbClr val="0000FF"/>
                </a:solidFill>
              </a:rPr>
              <a:t>to facilitate reflection on a single case)</a:t>
            </a:r>
          </a:p>
          <a:p>
            <a:pPr marL="0" indent="0">
              <a:buNone/>
            </a:pPr>
            <a:endParaRPr lang="en-US" dirty="0" smtClean="0">
              <a:solidFill>
                <a:srgbClr val="0000FF"/>
              </a:solidFill>
            </a:endParaRPr>
          </a:p>
        </p:txBody>
      </p:sp>
    </p:spTree>
    <p:extLst>
      <p:ext uri="{BB962C8B-B14F-4D97-AF65-F5344CB8AC3E}">
        <p14:creationId xmlns:p14="http://schemas.microsoft.com/office/powerpoint/2010/main" val="3320941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3336116072"/>
              </p:ext>
            </p:extLst>
          </p:nvPr>
        </p:nvGraphicFramePr>
        <p:xfrm>
          <a:off x="205709" y="62610"/>
          <a:ext cx="8863386" cy="6795390"/>
        </p:xfrm>
        <a:graphic>
          <a:graphicData uri="http://schemas.openxmlformats.org/presentationml/2006/ole">
            <mc:AlternateContent xmlns:mc="http://schemas.openxmlformats.org/markup-compatibility/2006">
              <mc:Choice xmlns:v="urn:schemas-microsoft-com:vml" Requires="v">
                <p:oleObj spid="_x0000_s3094" name="Document" r:id="rId3" imgW="5892800" imgH="5740400" progId="Word.Document.12">
                  <p:embed/>
                </p:oleObj>
              </mc:Choice>
              <mc:Fallback>
                <p:oleObj name="Document" r:id="rId3" imgW="5892800" imgH="5740400" progId="Word.Document.12">
                  <p:embed/>
                  <p:pic>
                    <p:nvPicPr>
                      <p:cNvPr id="0" name=""/>
                      <p:cNvPicPr/>
                      <p:nvPr/>
                    </p:nvPicPr>
                    <p:blipFill>
                      <a:blip r:embed="rId4"/>
                      <a:stretch>
                        <a:fillRect/>
                      </a:stretch>
                    </p:blipFill>
                    <p:spPr>
                      <a:xfrm>
                        <a:off x="205709" y="62610"/>
                        <a:ext cx="8863386" cy="6795390"/>
                      </a:xfrm>
                      <a:prstGeom prst="rect">
                        <a:avLst/>
                      </a:prstGeom>
                    </p:spPr>
                  </p:pic>
                </p:oleObj>
              </mc:Fallback>
            </mc:AlternateContent>
          </a:graphicData>
        </a:graphic>
      </p:graphicFrame>
    </p:spTree>
    <p:extLst>
      <p:ext uri="{BB962C8B-B14F-4D97-AF65-F5344CB8AC3E}">
        <p14:creationId xmlns:p14="http://schemas.microsoft.com/office/powerpoint/2010/main" val="42931614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3212655760"/>
              </p:ext>
            </p:extLst>
          </p:nvPr>
        </p:nvGraphicFramePr>
        <p:xfrm>
          <a:off x="57150" y="75016"/>
          <a:ext cx="9096375" cy="7273926"/>
        </p:xfrm>
        <a:graphic>
          <a:graphicData uri="http://schemas.openxmlformats.org/presentationml/2006/ole">
            <mc:AlternateContent xmlns:mc="http://schemas.openxmlformats.org/markup-compatibility/2006">
              <mc:Choice xmlns:v="urn:schemas-microsoft-com:vml" Requires="v">
                <p:oleObj spid="_x0000_s4118" name="Document" r:id="rId3" imgW="5892800" imgH="4787900" progId="Word.Document.12">
                  <p:embed/>
                </p:oleObj>
              </mc:Choice>
              <mc:Fallback>
                <p:oleObj name="Document" r:id="rId3" imgW="5892800" imgH="4787900" progId="Word.Document.12">
                  <p:embed/>
                  <p:pic>
                    <p:nvPicPr>
                      <p:cNvPr id="0" name=""/>
                      <p:cNvPicPr/>
                      <p:nvPr/>
                    </p:nvPicPr>
                    <p:blipFill>
                      <a:blip r:embed="rId4"/>
                      <a:stretch>
                        <a:fillRect/>
                      </a:stretch>
                    </p:blipFill>
                    <p:spPr>
                      <a:xfrm>
                        <a:off x="57150" y="75016"/>
                        <a:ext cx="9096375" cy="7273926"/>
                      </a:xfrm>
                      <a:prstGeom prst="rect">
                        <a:avLst/>
                      </a:prstGeom>
                    </p:spPr>
                  </p:pic>
                </p:oleObj>
              </mc:Fallback>
            </mc:AlternateContent>
          </a:graphicData>
        </a:graphic>
      </p:graphicFrame>
    </p:spTree>
    <p:extLst>
      <p:ext uri="{BB962C8B-B14F-4D97-AF65-F5344CB8AC3E}">
        <p14:creationId xmlns:p14="http://schemas.microsoft.com/office/powerpoint/2010/main" val="13187717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2938"/>
            <a:ext cx="8229600" cy="1143000"/>
          </a:xfrm>
        </p:spPr>
        <p:txBody>
          <a:bodyPr>
            <a:normAutofit fontScale="90000"/>
          </a:bodyPr>
          <a:lstStyle/>
          <a:p>
            <a:r>
              <a:rPr lang="en-US" dirty="0" smtClean="0">
                <a:solidFill>
                  <a:srgbClr val="0000FF"/>
                </a:solidFill>
              </a:rPr>
              <a:t>Newcastle Low Carbon Neighbourhoods project</a:t>
            </a:r>
            <a:endParaRPr lang="en-US" dirty="0">
              <a:solidFill>
                <a:srgbClr val="0000FF"/>
              </a:solidFill>
            </a:endParaRPr>
          </a:p>
        </p:txBody>
      </p:sp>
      <p:sp>
        <p:nvSpPr>
          <p:cNvPr id="3" name="Content Placeholder 2"/>
          <p:cNvSpPr>
            <a:spLocks noGrp="1"/>
          </p:cNvSpPr>
          <p:nvPr>
            <p:ph idx="1"/>
          </p:nvPr>
        </p:nvSpPr>
        <p:spPr/>
        <p:txBody>
          <a:bodyPr>
            <a:normAutofit lnSpcReduction="10000"/>
          </a:bodyPr>
          <a:lstStyle/>
          <a:p>
            <a:r>
              <a:rPr lang="en-GB" dirty="0">
                <a:solidFill>
                  <a:srgbClr val="0000FF"/>
                </a:solidFill>
              </a:rPr>
              <a:t>R</a:t>
            </a:r>
            <a:r>
              <a:rPr lang="en-GB" dirty="0" smtClean="0">
                <a:solidFill>
                  <a:srgbClr val="0000FF"/>
                </a:solidFill>
              </a:rPr>
              <a:t>esearch </a:t>
            </a:r>
            <a:r>
              <a:rPr lang="en-GB" dirty="0">
                <a:solidFill>
                  <a:srgbClr val="0000FF"/>
                </a:solidFill>
              </a:rPr>
              <a:t>questions underpinning the </a:t>
            </a:r>
            <a:r>
              <a:rPr lang="en-GB" dirty="0" smtClean="0">
                <a:solidFill>
                  <a:srgbClr val="0000FF"/>
                </a:solidFill>
              </a:rPr>
              <a:t>project: </a:t>
            </a:r>
            <a:r>
              <a:rPr lang="en-GB" dirty="0">
                <a:solidFill>
                  <a:srgbClr val="0000FF"/>
                </a:solidFill>
              </a:rPr>
              <a:t>(1). what roles do university researchers play in sub-city scale sustainability initiatives? and (2). what structural and other factors affect the capacity of academic researchers to play such roles</a:t>
            </a:r>
            <a:r>
              <a:rPr lang="en-GB" dirty="0" smtClean="0">
                <a:solidFill>
                  <a:srgbClr val="0000FF"/>
                </a:solidFill>
              </a:rPr>
              <a:t>?</a:t>
            </a:r>
          </a:p>
          <a:p>
            <a:pPr marL="0" indent="0">
              <a:buNone/>
            </a:pPr>
            <a:r>
              <a:rPr lang="en-GB" dirty="0">
                <a:solidFill>
                  <a:schemeClr val="hlink"/>
                </a:solidFill>
                <a:latin typeface="Calibri" charset="0"/>
              </a:rPr>
              <a:t> </a:t>
            </a:r>
            <a:r>
              <a:rPr lang="en-GB" dirty="0" smtClean="0">
                <a:solidFill>
                  <a:schemeClr val="hlink"/>
                </a:solidFill>
                <a:latin typeface="Calibri" charset="0"/>
              </a:rPr>
              <a:t>   (3). What </a:t>
            </a:r>
            <a:r>
              <a:rPr lang="en-GB" dirty="0">
                <a:solidFill>
                  <a:schemeClr val="hlink"/>
                </a:solidFill>
                <a:latin typeface="Calibri" charset="0"/>
              </a:rPr>
              <a:t>related discursive domains, themes  </a:t>
            </a:r>
            <a:r>
              <a:rPr lang="en-GB" dirty="0" smtClean="0">
                <a:solidFill>
                  <a:schemeClr val="hlink"/>
                </a:solidFill>
                <a:latin typeface="Calibri" charset="0"/>
              </a:rPr>
              <a:t>    	and </a:t>
            </a:r>
            <a:r>
              <a:rPr lang="en-GB" dirty="0">
                <a:solidFill>
                  <a:schemeClr val="hlink"/>
                </a:solidFill>
                <a:latin typeface="Calibri" charset="0"/>
              </a:rPr>
              <a:t>story sets may be identified</a:t>
            </a:r>
            <a:r>
              <a:rPr lang="en-GB" dirty="0" smtClean="0">
                <a:solidFill>
                  <a:schemeClr val="hlink"/>
                </a:solidFill>
                <a:latin typeface="Calibri" charset="0"/>
              </a:rPr>
              <a:t>?</a:t>
            </a:r>
            <a:endParaRPr lang="en-GB" dirty="0" smtClean="0"/>
          </a:p>
          <a:p>
            <a:r>
              <a:rPr lang="en-GB" dirty="0" smtClean="0">
                <a:solidFill>
                  <a:srgbClr val="0000FF"/>
                </a:solidFill>
                <a:effectLst/>
              </a:rPr>
              <a:t> Focus on period 2007-11</a:t>
            </a:r>
            <a:endParaRPr lang="en-US" dirty="0">
              <a:solidFill>
                <a:srgbClr val="0000FF"/>
              </a:solidFill>
            </a:endParaRPr>
          </a:p>
        </p:txBody>
      </p:sp>
    </p:spTree>
    <p:extLst>
      <p:ext uri="{BB962C8B-B14F-4D97-AF65-F5344CB8AC3E}">
        <p14:creationId xmlns:p14="http://schemas.microsoft.com/office/powerpoint/2010/main" val="1512208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r>
              <a:rPr lang="en-GB" dirty="0">
                <a:solidFill>
                  <a:srgbClr val="0000FF"/>
                </a:solidFill>
                <a:latin typeface="Calibri" charset="0"/>
              </a:rPr>
              <a:t>Description of project context</a:t>
            </a:r>
          </a:p>
        </p:txBody>
      </p:sp>
      <p:sp>
        <p:nvSpPr>
          <p:cNvPr id="4099" name="Rectangle 3"/>
          <p:cNvSpPr>
            <a:spLocks noGrp="1"/>
          </p:cNvSpPr>
          <p:nvPr>
            <p:ph type="body" sz="half" idx="1"/>
          </p:nvPr>
        </p:nvSpPr>
        <p:spPr>
          <a:xfrm>
            <a:off x="457200" y="1295400"/>
            <a:ext cx="4038600" cy="4830763"/>
          </a:xfrm>
        </p:spPr>
        <p:txBody>
          <a:bodyPr>
            <a:normAutofit fontScale="92500"/>
          </a:bodyPr>
          <a:lstStyle/>
          <a:p>
            <a:r>
              <a:rPr lang="en-GB" sz="2800" dirty="0">
                <a:solidFill>
                  <a:schemeClr val="hlink"/>
                </a:solidFill>
                <a:latin typeface="Calibri" charset="0"/>
              </a:rPr>
              <a:t>Newcastle Low Carbon Neighbourhoods </a:t>
            </a:r>
          </a:p>
          <a:p>
            <a:r>
              <a:rPr lang="en-GB" sz="2800" dirty="0">
                <a:solidFill>
                  <a:schemeClr val="hlink"/>
                </a:solidFill>
                <a:latin typeface="Calibri" charset="0"/>
              </a:rPr>
              <a:t>Multi-actor, 4 year research/engagement</a:t>
            </a:r>
          </a:p>
          <a:p>
            <a:r>
              <a:rPr lang="en-GB" sz="2800" dirty="0">
                <a:solidFill>
                  <a:schemeClr val="hlink"/>
                </a:solidFill>
                <a:latin typeface="Calibri" charset="0"/>
              </a:rPr>
              <a:t>Disparate funding/support: RCUK/ New Deal for Communities/ local HEIs/ Newcastle City Council</a:t>
            </a:r>
          </a:p>
          <a:p>
            <a:r>
              <a:rPr lang="en-GB" sz="2800" dirty="0">
                <a:solidFill>
                  <a:schemeClr val="hlink"/>
                </a:solidFill>
                <a:latin typeface="Calibri" charset="0"/>
              </a:rPr>
              <a:t>Multi-disciplinary; inter-university</a:t>
            </a:r>
          </a:p>
          <a:p>
            <a:pPr>
              <a:buFont typeface="Arial" charset="0"/>
              <a:buNone/>
            </a:pPr>
            <a:endParaRPr lang="en-GB" sz="2800" dirty="0">
              <a:latin typeface="Calibri" charset="0"/>
            </a:endParaRPr>
          </a:p>
        </p:txBody>
      </p:sp>
      <p:pic>
        <p:nvPicPr>
          <p:cNvPr id="4100" name="Picture 5" descr="C:\Documents and Settings\Audley Genus\Application Data\Microsoft\Media Catalog\MatherW workshop69.jpg"/>
          <p:cNvPicPr>
            <a:picLocks noGrp="1"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4648200" y="2347913"/>
            <a:ext cx="4038600" cy="3028950"/>
          </a:xfrm>
        </p:spPr>
      </p:pic>
    </p:spTree>
    <p:extLst>
      <p:ext uri="{BB962C8B-B14F-4D97-AF65-F5344CB8AC3E}">
        <p14:creationId xmlns:p14="http://schemas.microsoft.com/office/powerpoint/2010/main" val="16235056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00FF"/>
                </a:solidFill>
              </a:rPr>
              <a:t>Researchers’ roles in the NLCN project</a:t>
            </a:r>
            <a:endParaRPr lang="en-US" dirty="0">
              <a:solidFill>
                <a:srgbClr val="0000FF"/>
              </a:solidFill>
            </a:endParaRPr>
          </a:p>
        </p:txBody>
      </p:sp>
      <p:sp>
        <p:nvSpPr>
          <p:cNvPr id="3" name="Content Placeholder 2"/>
          <p:cNvSpPr>
            <a:spLocks noGrp="1"/>
          </p:cNvSpPr>
          <p:nvPr>
            <p:ph idx="1"/>
          </p:nvPr>
        </p:nvSpPr>
        <p:spPr/>
        <p:txBody>
          <a:bodyPr>
            <a:normAutofit/>
          </a:bodyPr>
          <a:lstStyle/>
          <a:p>
            <a:r>
              <a:rPr lang="en-GB" dirty="0" smtClean="0">
                <a:solidFill>
                  <a:srgbClr val="0000FF"/>
                </a:solidFill>
              </a:rPr>
              <a:t>consultants</a:t>
            </a:r>
          </a:p>
          <a:p>
            <a:r>
              <a:rPr lang="en-GB" dirty="0" smtClean="0">
                <a:solidFill>
                  <a:srgbClr val="0000FF"/>
                </a:solidFill>
              </a:rPr>
              <a:t>intellectual </a:t>
            </a:r>
            <a:r>
              <a:rPr lang="en-GB" dirty="0">
                <a:solidFill>
                  <a:srgbClr val="0000FF"/>
                </a:solidFill>
              </a:rPr>
              <a:t>authorities </a:t>
            </a:r>
            <a:endParaRPr lang="en-GB" dirty="0" smtClean="0">
              <a:solidFill>
                <a:srgbClr val="0000FF"/>
              </a:solidFill>
            </a:endParaRPr>
          </a:p>
          <a:p>
            <a:r>
              <a:rPr lang="en-GB" dirty="0" smtClean="0">
                <a:solidFill>
                  <a:srgbClr val="0000FF"/>
                </a:solidFill>
              </a:rPr>
              <a:t>action </a:t>
            </a:r>
            <a:r>
              <a:rPr lang="en-GB" dirty="0">
                <a:solidFill>
                  <a:srgbClr val="0000FF"/>
                </a:solidFill>
              </a:rPr>
              <a:t>researchers </a:t>
            </a:r>
            <a:endParaRPr lang="en-GB" dirty="0" smtClean="0">
              <a:solidFill>
                <a:srgbClr val="0000FF"/>
              </a:solidFill>
            </a:endParaRPr>
          </a:p>
          <a:p>
            <a:r>
              <a:rPr lang="en-GB" dirty="0" smtClean="0">
                <a:solidFill>
                  <a:srgbClr val="0000FF"/>
                </a:solidFill>
              </a:rPr>
              <a:t>facilitators </a:t>
            </a:r>
            <a:r>
              <a:rPr lang="en-GB" dirty="0">
                <a:solidFill>
                  <a:srgbClr val="0000FF"/>
                </a:solidFill>
              </a:rPr>
              <a:t>of </a:t>
            </a:r>
            <a:r>
              <a:rPr lang="en-GB" dirty="0" smtClean="0">
                <a:solidFill>
                  <a:srgbClr val="0000FF"/>
                </a:solidFill>
              </a:rPr>
              <a:t>interactive research</a:t>
            </a:r>
            <a:endParaRPr lang="en-US" dirty="0">
              <a:solidFill>
                <a:srgbClr val="0000FF"/>
              </a:solidFill>
            </a:endParaRPr>
          </a:p>
        </p:txBody>
      </p:sp>
    </p:spTree>
    <p:extLst>
      <p:ext uri="{BB962C8B-B14F-4D97-AF65-F5344CB8AC3E}">
        <p14:creationId xmlns:p14="http://schemas.microsoft.com/office/powerpoint/2010/main" val="4172078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232</TotalTime>
  <Words>802</Words>
  <Application>Microsoft Office PowerPoint</Application>
  <PresentationFormat>On-screen Show (4:3)</PresentationFormat>
  <Paragraphs>127</Paragraphs>
  <Slides>21</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Office Theme</vt:lpstr>
      <vt:lpstr>Document</vt:lpstr>
      <vt:lpstr>Roles for university researchers in promoting sustainability</vt:lpstr>
      <vt:lpstr>Significance</vt:lpstr>
      <vt:lpstr>Significance</vt:lpstr>
      <vt:lpstr>Literature</vt:lpstr>
      <vt:lpstr>PowerPoint Presentation</vt:lpstr>
      <vt:lpstr>PowerPoint Presentation</vt:lpstr>
      <vt:lpstr>Newcastle Low Carbon Neighbourhoods project</vt:lpstr>
      <vt:lpstr>Description of project context</vt:lpstr>
      <vt:lpstr>Researchers’ roles in the NLCN project</vt:lpstr>
      <vt:lpstr>Institutional environment</vt:lpstr>
      <vt:lpstr>Structural factors</vt:lpstr>
      <vt:lpstr>Non-structural factors</vt:lpstr>
      <vt:lpstr>Domains and Story Sets</vt:lpstr>
      <vt:lpstr>PowerPoint Presentation</vt:lpstr>
      <vt:lpstr>PowerPoint Presentation</vt:lpstr>
      <vt:lpstr>PowerPoint Presentation</vt:lpstr>
      <vt:lpstr>Conclusions</vt:lpstr>
      <vt:lpstr>Conclusions</vt:lpstr>
      <vt:lpstr>Conclusions</vt:lpstr>
      <vt:lpstr>Conclusions</vt:lpstr>
      <vt:lpstr>PowerPoint Presentation</vt:lpstr>
    </vt:vector>
  </TitlesOfParts>
  <Company>Kingston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roles for university researchers in urban sustainability initiatives</dc:title>
  <dc:creator>Audley Genus</dc:creator>
  <cp:lastModifiedBy>Audley</cp:lastModifiedBy>
  <cp:revision>20</cp:revision>
  <dcterms:created xsi:type="dcterms:W3CDTF">2014-05-29T14:26:25Z</dcterms:created>
  <dcterms:modified xsi:type="dcterms:W3CDTF">2014-09-02T16:15:16Z</dcterms:modified>
</cp:coreProperties>
</file>