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9" r:id="rId2"/>
    <p:sldId id="258" r:id="rId3"/>
    <p:sldId id="256" r:id="rId4"/>
    <p:sldId id="257" r:id="rId5"/>
    <p:sldId id="264" r:id="rId6"/>
    <p:sldId id="266" r:id="rId7"/>
    <p:sldId id="267" r:id="rId8"/>
    <p:sldId id="268" r:id="rId9"/>
    <p:sldId id="261" r:id="rId10"/>
    <p:sldId id="260" r:id="rId11"/>
  </p:sldIdLst>
  <p:sldSz cx="9144000" cy="6858000" type="screen4x3"/>
  <p:notesSz cx="6858000" cy="9144000"/>
  <p:defaultTextStyle>
    <a:defPPr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911B09"/>
    <a:srgbClr val="933B3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-4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0B15D-5174-A840-8910-572F32FE7AC4}" type="datetimeFigureOut">
              <a:rPr lang="en-GB" smtClean="0"/>
              <a:pPr/>
              <a:t>8/28/14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3ABC-D561-C740-AD4C-0001EFCE18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0B15D-5174-A840-8910-572F32FE7AC4}" type="datetimeFigureOut">
              <a:rPr lang="en-GB" smtClean="0"/>
              <a:pPr/>
              <a:t>8/28/14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3ABC-D561-C740-AD4C-0001EFCE18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0B15D-5174-A840-8910-572F32FE7AC4}" type="datetimeFigureOut">
              <a:rPr lang="en-GB" smtClean="0"/>
              <a:pPr/>
              <a:t>8/28/14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3ABC-D561-C740-AD4C-0001EFCE18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0B15D-5174-A840-8910-572F32FE7AC4}" type="datetimeFigureOut">
              <a:rPr lang="en-GB" smtClean="0"/>
              <a:pPr/>
              <a:t>8/28/14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3ABC-D561-C740-AD4C-0001EFCE18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0B15D-5174-A840-8910-572F32FE7AC4}" type="datetimeFigureOut">
              <a:rPr lang="en-GB" smtClean="0"/>
              <a:pPr/>
              <a:t>8/28/14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3ABC-D561-C740-AD4C-0001EFCE18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0B15D-5174-A840-8910-572F32FE7AC4}" type="datetimeFigureOut">
              <a:rPr lang="en-GB" smtClean="0"/>
              <a:pPr/>
              <a:t>8/28/14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3ABC-D561-C740-AD4C-0001EFCE18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0B15D-5174-A840-8910-572F32FE7AC4}" type="datetimeFigureOut">
              <a:rPr lang="en-GB" smtClean="0"/>
              <a:pPr/>
              <a:t>8/28/14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3ABC-D561-C740-AD4C-0001EFCE18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0B15D-5174-A840-8910-572F32FE7AC4}" type="datetimeFigureOut">
              <a:rPr lang="en-GB" smtClean="0"/>
              <a:pPr/>
              <a:t>8/28/14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3ABC-D561-C740-AD4C-0001EFCE18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0B15D-5174-A840-8910-572F32FE7AC4}" type="datetimeFigureOut">
              <a:rPr lang="en-GB" smtClean="0"/>
              <a:pPr/>
              <a:t>8/28/14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3ABC-D561-C740-AD4C-0001EFCE18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0B15D-5174-A840-8910-572F32FE7AC4}" type="datetimeFigureOut">
              <a:rPr lang="en-GB" smtClean="0"/>
              <a:pPr/>
              <a:t>8/28/14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3ABC-D561-C740-AD4C-0001EFCE18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0B15D-5174-A840-8910-572F32FE7AC4}" type="datetimeFigureOut">
              <a:rPr lang="en-GB" smtClean="0"/>
              <a:pPr/>
              <a:t>8/28/14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3ABC-D561-C740-AD4C-0001EFCE18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0B15D-5174-A840-8910-572F32FE7AC4}" type="datetimeFigureOut">
              <a:rPr lang="en-GB" smtClean="0"/>
              <a:pPr/>
              <a:t>8/28/14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C3ABC-D561-C740-AD4C-0001EFCE180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3675" y="0"/>
            <a:ext cx="311360" cy="6858000"/>
          </a:xfrm>
          <a:prstGeom prst="rect">
            <a:avLst/>
          </a:prstGeom>
          <a:solidFill>
            <a:srgbClr val="911B0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5987" y="1215823"/>
            <a:ext cx="4028283" cy="4574716"/>
          </a:xfrm>
        </p:spPr>
        <p:txBody>
          <a:bodyPr>
            <a:normAutofit/>
          </a:bodyPr>
          <a:lstStyle/>
          <a:p>
            <a:pPr lvl="0" algn="l"/>
            <a:r>
              <a:rPr lang="en-US" sz="3600" b="1" dirty="0" smtClean="0">
                <a:latin typeface="Courier New"/>
                <a:cs typeface="Courier New"/>
              </a:rPr>
              <a:t/>
            </a:r>
            <a:br>
              <a:rPr lang="en-US" sz="3600" b="1" dirty="0" smtClean="0">
                <a:latin typeface="Courier New"/>
                <a:cs typeface="Courier New"/>
              </a:rPr>
            </a:br>
            <a:r>
              <a:rPr lang="en-US" sz="3600" b="1" dirty="0" smtClean="0">
                <a:latin typeface="Courier New"/>
                <a:cs typeface="Courier New"/>
              </a:rPr>
              <a:t/>
            </a:r>
            <a:br>
              <a:rPr lang="en-US" sz="3600" b="1" dirty="0" smtClean="0">
                <a:latin typeface="Courier New"/>
                <a:cs typeface="Courier New"/>
              </a:rPr>
            </a:br>
            <a:r>
              <a:rPr lang="en-US" sz="3600" b="1" dirty="0" smtClean="0">
                <a:latin typeface="Courier New"/>
                <a:cs typeface="Courier New"/>
              </a:rPr>
              <a:t/>
            </a:r>
            <a:br>
              <a:rPr lang="en-US" sz="3600" b="1" dirty="0" smtClean="0">
                <a:latin typeface="Courier New"/>
                <a:cs typeface="Courier New"/>
              </a:rPr>
            </a:br>
            <a:r>
              <a:rPr lang="en-US" sz="3600" b="1" dirty="0">
                <a:latin typeface="Courier New"/>
                <a:cs typeface="Courier New"/>
              </a:rPr>
              <a:t/>
            </a:r>
            <a:br>
              <a:rPr lang="en-US" sz="3600" b="1" dirty="0">
                <a:latin typeface="Courier New"/>
                <a:cs typeface="Courier New"/>
              </a:rPr>
            </a:br>
            <a:r>
              <a:rPr lang="en-US" sz="3600" b="1" dirty="0" smtClean="0">
                <a:latin typeface="Courier New"/>
                <a:cs typeface="Courier New"/>
              </a:rPr>
              <a:t/>
            </a:r>
            <a:br>
              <a:rPr lang="en-US" sz="3600" b="1" dirty="0" smtClean="0">
                <a:latin typeface="Courier New"/>
                <a:cs typeface="Courier New"/>
              </a:rPr>
            </a:br>
            <a:r>
              <a:rPr lang="en-US" sz="3600" b="1" dirty="0" smtClean="0">
                <a:latin typeface="Courier New"/>
                <a:cs typeface="Courier New"/>
              </a:rPr>
              <a:t/>
            </a:r>
            <a:br>
              <a:rPr lang="en-US" sz="3600" b="1" dirty="0" smtClean="0">
                <a:latin typeface="Courier New"/>
                <a:cs typeface="Courier New"/>
              </a:rPr>
            </a:br>
            <a:r>
              <a:rPr lang="en-US" sz="3600" b="1" dirty="0" smtClean="0">
                <a:latin typeface="Courier New"/>
                <a:cs typeface="Courier New"/>
              </a:rPr>
              <a:t/>
            </a:r>
            <a:br>
              <a:rPr lang="en-US" sz="3600" b="1" dirty="0" smtClean="0">
                <a:latin typeface="Courier New"/>
                <a:cs typeface="Courier New"/>
              </a:rPr>
            </a:br>
            <a:r>
              <a:rPr lang="en-US" sz="3600" b="1" dirty="0" smtClean="0">
                <a:latin typeface="Courier New"/>
                <a:cs typeface="Courier New"/>
              </a:rPr>
              <a:t>Nina </a:t>
            </a:r>
            <a:r>
              <a:rPr lang="en-US" sz="3600" b="1" dirty="0" err="1" smtClean="0">
                <a:latin typeface="Courier New"/>
                <a:cs typeface="Courier New"/>
              </a:rPr>
              <a:t>Horstmann</a:t>
            </a:r>
            <a:endParaRPr lang="en-GB" sz="3600" b="1" dirty="0">
              <a:latin typeface="Courier New"/>
              <a:cs typeface="Courier New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069570" y="1128975"/>
            <a:ext cx="4028283" cy="4661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endParaRPr kumimoji="0" lang="en-US" sz="3200" i="0" u="non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urier New"/>
              <a:ea typeface="+mj-ea"/>
              <a:cs typeface="Courier New"/>
            </a:endParaRPr>
          </a:p>
          <a:p>
            <a:pPr lvl="0">
              <a:spcBef>
                <a:spcPct val="0"/>
              </a:spcBef>
            </a:pPr>
            <a:endParaRPr lang="en-US" sz="3200" dirty="0" smtClean="0">
              <a:latin typeface="Courier New"/>
              <a:ea typeface="+mj-ea"/>
              <a:cs typeface="Courier New"/>
            </a:endParaRPr>
          </a:p>
          <a:p>
            <a:pPr lvl="0">
              <a:spcBef>
                <a:spcPct val="0"/>
              </a:spcBef>
            </a:pPr>
            <a:endParaRPr kumimoji="0" lang="en-US" sz="3200" i="0" u="non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urier New"/>
              <a:ea typeface="+mj-ea"/>
              <a:cs typeface="Courier New"/>
            </a:endParaRPr>
          </a:p>
          <a:p>
            <a:pPr lvl="0">
              <a:spcBef>
                <a:spcPct val="0"/>
              </a:spcBef>
            </a:pPr>
            <a:endParaRPr lang="en-US" sz="3200" dirty="0" smtClean="0">
              <a:latin typeface="Courier New"/>
              <a:ea typeface="+mj-ea"/>
              <a:cs typeface="Courier New"/>
            </a:endParaRPr>
          </a:p>
          <a:p>
            <a:pPr lvl="0">
              <a:spcBef>
                <a:spcPct val="0"/>
              </a:spcBef>
            </a:pPr>
            <a:endParaRPr kumimoji="0" lang="en-US" sz="3200" i="0" u="non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urier New"/>
              <a:ea typeface="+mj-ea"/>
              <a:cs typeface="Courier New"/>
            </a:endParaRPr>
          </a:p>
          <a:p>
            <a:pPr lvl="0">
              <a:spcBef>
                <a:spcPct val="0"/>
              </a:spcBef>
            </a:pPr>
            <a:r>
              <a:rPr kumimoji="0" lang="en-US" sz="3200" b="1" i="0" u="non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/>
                <a:ea typeface="+mj-ea"/>
                <a:cs typeface="Courier New"/>
              </a:rPr>
              <a:t>Crowdfunding</a:t>
            </a:r>
            <a:r>
              <a:rPr kumimoji="0" lang="en-US" sz="3200" b="1" i="0" u="non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/>
                <a:ea typeface="+mj-ea"/>
                <a:cs typeface="Courier New"/>
              </a:rPr>
              <a:t>: </a:t>
            </a:r>
            <a:r>
              <a:rPr kumimoji="0" lang="en-US" sz="3200" b="1" i="0" u="non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/>
                <a:ea typeface="+mj-ea"/>
                <a:cs typeface="Courier New"/>
              </a:rPr>
              <a:t>Democratising</a:t>
            </a:r>
            <a:r>
              <a:rPr kumimoji="0" lang="en-US" sz="3200" b="1" i="0" u="non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/>
                <a:ea typeface="+mj-ea"/>
                <a:cs typeface="Courier New"/>
              </a:rPr>
              <a:t> finance for the green economy</a:t>
            </a:r>
            <a:endParaRPr kumimoji="0" lang="en-GB" sz="3200" b="1" i="0" u="non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urier New"/>
              <a:ea typeface="+mj-ea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3675" y="0"/>
            <a:ext cx="311360" cy="6858000"/>
          </a:xfrm>
          <a:prstGeom prst="rect">
            <a:avLst/>
          </a:prstGeom>
          <a:solidFill>
            <a:srgbClr val="911B0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69570" y="1411232"/>
            <a:ext cx="4028283" cy="4574716"/>
          </a:xfrm>
        </p:spPr>
        <p:txBody>
          <a:bodyPr>
            <a:normAutofit fontScale="90000"/>
          </a:bodyPr>
          <a:lstStyle/>
          <a:p>
            <a:pPr lvl="0" algn="l"/>
            <a:r>
              <a:rPr lang="en-US" sz="3600" b="1" dirty="0" smtClean="0">
                <a:latin typeface="Courier New"/>
                <a:cs typeface="Courier New"/>
              </a:rPr>
              <a:t>Thank you for your attention</a:t>
            </a:r>
            <a:br>
              <a:rPr lang="en-US" sz="3600" b="1" dirty="0" smtClean="0">
                <a:latin typeface="Courier New"/>
                <a:cs typeface="Courier New"/>
              </a:rPr>
            </a:br>
            <a:r>
              <a:rPr lang="en-US" sz="3600" b="1" dirty="0" smtClean="0">
                <a:latin typeface="Courier New"/>
                <a:cs typeface="Courier New"/>
              </a:rPr>
              <a:t/>
            </a:r>
            <a:br>
              <a:rPr lang="en-US" sz="3600" b="1" dirty="0" smtClean="0">
                <a:latin typeface="Courier New"/>
                <a:cs typeface="Courier New"/>
              </a:rPr>
            </a:br>
            <a:r>
              <a:rPr lang="en-US" sz="3600" b="1" dirty="0" smtClean="0">
                <a:latin typeface="Courier New"/>
                <a:cs typeface="Courier New"/>
              </a:rPr>
              <a:t/>
            </a:r>
            <a:br>
              <a:rPr lang="en-US" sz="3600" b="1" dirty="0" smtClean="0">
                <a:latin typeface="Courier New"/>
                <a:cs typeface="Courier New"/>
              </a:rPr>
            </a:br>
            <a:r>
              <a:rPr lang="en-US" sz="3600" b="1" dirty="0" smtClean="0">
                <a:latin typeface="Courier New"/>
                <a:cs typeface="Courier New"/>
              </a:rPr>
              <a:t/>
            </a:r>
            <a:br>
              <a:rPr lang="en-US" sz="3600" b="1" dirty="0" smtClean="0">
                <a:latin typeface="Courier New"/>
                <a:cs typeface="Courier New"/>
              </a:rPr>
            </a:br>
            <a:r>
              <a:rPr lang="en-US" sz="3600" b="1" dirty="0" smtClean="0">
                <a:latin typeface="Courier New"/>
                <a:cs typeface="Courier New"/>
              </a:rPr>
              <a:t/>
            </a:r>
            <a:br>
              <a:rPr lang="en-US" sz="3600" b="1" dirty="0" smtClean="0">
                <a:latin typeface="Courier New"/>
                <a:cs typeface="Courier New"/>
              </a:rPr>
            </a:br>
            <a:r>
              <a:rPr lang="en-US" sz="3600" b="1" dirty="0" smtClean="0">
                <a:latin typeface="Courier New"/>
                <a:cs typeface="Courier New"/>
              </a:rPr>
              <a:t/>
            </a:r>
            <a:br>
              <a:rPr lang="en-US" sz="3600" b="1" dirty="0" smtClean="0">
                <a:latin typeface="Courier New"/>
                <a:cs typeface="Courier New"/>
              </a:rPr>
            </a:br>
            <a:r>
              <a:rPr lang="en-US" sz="3600" b="1" dirty="0" smtClean="0">
                <a:latin typeface="Courier New"/>
                <a:cs typeface="Courier New"/>
              </a:rPr>
              <a:t/>
            </a:r>
            <a:br>
              <a:rPr lang="en-US" sz="3600" b="1" dirty="0" smtClean="0">
                <a:latin typeface="Courier New"/>
                <a:cs typeface="Courier New"/>
              </a:rPr>
            </a:br>
            <a:r>
              <a:rPr lang="en-US" sz="1556" b="1" dirty="0" smtClean="0">
                <a:latin typeface="Courier New"/>
                <a:cs typeface="Courier New"/>
              </a:rPr>
              <a:t>Nina </a:t>
            </a:r>
            <a:r>
              <a:rPr lang="en-US" sz="1556" b="1" dirty="0" err="1" smtClean="0">
                <a:latin typeface="Courier New"/>
                <a:cs typeface="Courier New"/>
              </a:rPr>
              <a:t>Horstmann</a:t>
            </a:r>
            <a:r>
              <a:rPr lang="en-US" sz="1556" b="1" dirty="0" smtClean="0">
                <a:latin typeface="Courier New"/>
                <a:cs typeface="Courier New"/>
              </a:rPr>
              <a:t/>
            </a:r>
            <a:br>
              <a:rPr lang="en-US" sz="1556" b="1" dirty="0" smtClean="0">
                <a:latin typeface="Courier New"/>
                <a:cs typeface="Courier New"/>
              </a:rPr>
            </a:br>
            <a:r>
              <a:rPr lang="en-US" sz="1556" b="1" dirty="0" err="1" smtClean="0">
                <a:latin typeface="Courier New"/>
                <a:cs typeface="Courier New"/>
              </a:rPr>
              <a:t>nina.horstmann@bioregional.com</a:t>
            </a:r>
            <a:r>
              <a:rPr lang="en-US" sz="1556" b="1" dirty="0" smtClean="0">
                <a:latin typeface="Courier New"/>
                <a:cs typeface="Courier New"/>
              </a:rPr>
              <a:t/>
            </a:r>
            <a:br>
              <a:rPr lang="en-US" sz="1556" b="1" dirty="0" smtClean="0">
                <a:latin typeface="Courier New"/>
                <a:cs typeface="Courier New"/>
              </a:rPr>
            </a:br>
            <a:r>
              <a:rPr lang="en-US" sz="1556" b="1" dirty="0" err="1" smtClean="0">
                <a:latin typeface="Courier New"/>
                <a:cs typeface="Courier New"/>
              </a:rPr>
              <a:t>www.bioregional.com</a:t>
            </a:r>
            <a:r>
              <a:rPr lang="en-US" sz="1556" b="1" dirty="0" smtClean="0">
                <a:latin typeface="Courier New"/>
                <a:cs typeface="Courier New"/>
              </a:rPr>
              <a:t/>
            </a:r>
            <a:br>
              <a:rPr lang="en-US" sz="1556" b="1" dirty="0" smtClean="0">
                <a:latin typeface="Courier New"/>
                <a:cs typeface="Courier New"/>
              </a:rPr>
            </a:br>
            <a:r>
              <a:rPr lang="en-US" sz="1556" b="1" dirty="0">
                <a:latin typeface="Courier New"/>
                <a:cs typeface="Courier New"/>
              </a:rPr>
              <a:t/>
            </a:r>
            <a:br>
              <a:rPr lang="en-US" sz="1556" b="1" dirty="0">
                <a:latin typeface="Courier New"/>
                <a:cs typeface="Courier New"/>
              </a:rPr>
            </a:br>
            <a:endParaRPr lang="en-GB" sz="1556" b="1" dirty="0">
              <a:latin typeface="Courier New"/>
              <a:cs typeface="Courier New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27955" y="3604056"/>
            <a:ext cx="4345720" cy="26424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endParaRPr kumimoji="0" lang="en-US" sz="1400" b="1" i="0" u="non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urier New"/>
              <a:ea typeface="+mj-ea"/>
              <a:cs typeface="Courier New"/>
            </a:endParaRPr>
          </a:p>
          <a:p>
            <a:pPr lvl="0">
              <a:spcBef>
                <a:spcPct val="0"/>
              </a:spcBef>
            </a:pPr>
            <a:endParaRPr lang="en-US" sz="1400" b="1" dirty="0" smtClean="0">
              <a:solidFill>
                <a:srgbClr val="933B3A"/>
              </a:solidFill>
              <a:latin typeface="Courier New"/>
              <a:ea typeface="+mj-ea"/>
              <a:cs typeface="Courier New"/>
            </a:endParaRPr>
          </a:p>
          <a:p>
            <a:pPr lvl="0">
              <a:spcBef>
                <a:spcPct val="0"/>
              </a:spcBef>
            </a:pPr>
            <a:endParaRPr kumimoji="0" lang="en-US" sz="1400" b="1" i="0" u="none" kern="1200" cap="none" spc="0" normalizeH="0" baseline="0" noProof="0" dirty="0" smtClean="0">
              <a:ln>
                <a:noFill/>
              </a:ln>
              <a:solidFill>
                <a:srgbClr val="933B3A"/>
              </a:solidFill>
              <a:effectLst/>
              <a:uLnTx/>
              <a:uFillTx/>
              <a:latin typeface="Courier New"/>
              <a:ea typeface="+mj-ea"/>
              <a:cs typeface="Courier New"/>
            </a:endParaRPr>
          </a:p>
          <a:p>
            <a:pPr lvl="0">
              <a:spcBef>
                <a:spcPct val="0"/>
              </a:spcBef>
            </a:pPr>
            <a:endParaRPr lang="en-US" sz="1400" b="1" dirty="0" smtClean="0">
              <a:solidFill>
                <a:srgbClr val="933B3A"/>
              </a:solidFill>
              <a:latin typeface="Courier New"/>
              <a:ea typeface="+mj-ea"/>
              <a:cs typeface="Courier New"/>
            </a:endParaRPr>
          </a:p>
          <a:p>
            <a:pPr lvl="0">
              <a:spcBef>
                <a:spcPct val="0"/>
              </a:spcBef>
            </a:pPr>
            <a:endParaRPr kumimoji="0" lang="en-US" sz="1400" b="1" i="0" u="none" kern="1200" cap="none" spc="0" normalizeH="0" baseline="0" noProof="0" dirty="0" smtClean="0">
              <a:ln>
                <a:noFill/>
              </a:ln>
              <a:solidFill>
                <a:srgbClr val="933B3A"/>
              </a:solidFill>
              <a:effectLst/>
              <a:uLnTx/>
              <a:uFillTx/>
              <a:latin typeface="Courier New"/>
              <a:ea typeface="+mj-ea"/>
              <a:cs typeface="Courier New"/>
            </a:endParaRPr>
          </a:p>
          <a:p>
            <a:pPr lvl="0">
              <a:spcBef>
                <a:spcPct val="0"/>
              </a:spcBef>
            </a:pPr>
            <a:r>
              <a:rPr kumimoji="0" lang="en-US" sz="1400" b="1" i="0" u="none" kern="1200" cap="none" spc="0" normalizeH="0" baseline="0" noProof="0" dirty="0" smtClean="0">
                <a:ln>
                  <a:noFill/>
                </a:ln>
                <a:solidFill>
                  <a:srgbClr val="933B3A"/>
                </a:solidFill>
                <a:effectLst/>
                <a:uLnTx/>
                <a:uFillTx/>
                <a:latin typeface="Courier New"/>
                <a:ea typeface="+mj-ea"/>
                <a:cs typeface="Courier New"/>
              </a:rPr>
              <a:t>Illustrations ‘The Story of the Line’ by Matt </a:t>
            </a:r>
            <a:r>
              <a:rPr kumimoji="0" lang="en-US" sz="1400" b="1" i="0" u="none" kern="1200" cap="none" spc="0" normalizeH="0" baseline="0" noProof="0" dirty="0" err="1" smtClean="0">
                <a:ln>
                  <a:noFill/>
                </a:ln>
                <a:solidFill>
                  <a:srgbClr val="933B3A"/>
                </a:solidFill>
                <a:effectLst/>
                <a:uLnTx/>
                <a:uFillTx/>
                <a:latin typeface="Courier New"/>
                <a:ea typeface="+mj-ea"/>
                <a:cs typeface="Courier New"/>
              </a:rPr>
              <a:t>Abiss</a:t>
            </a:r>
            <a:r>
              <a:rPr kumimoji="0" lang="en-US" sz="1400" b="1" i="0" u="none" kern="1200" cap="none" spc="0" normalizeH="0" baseline="0" noProof="0" dirty="0" smtClean="0">
                <a:ln>
                  <a:noFill/>
                </a:ln>
                <a:solidFill>
                  <a:srgbClr val="933B3A"/>
                </a:solidFill>
                <a:effectLst/>
                <a:uLnTx/>
                <a:uFillTx/>
                <a:latin typeface="Courier New"/>
                <a:ea typeface="+mj-ea"/>
                <a:cs typeface="Courier New"/>
              </a:rPr>
              <a:t> &amp; Charlotte </a:t>
            </a:r>
            <a:r>
              <a:rPr lang="en-US" sz="1400" b="1" dirty="0" smtClean="0">
                <a:solidFill>
                  <a:srgbClr val="933B3A"/>
                </a:solidFill>
                <a:latin typeface="Courier New"/>
                <a:ea typeface="+mj-ea"/>
                <a:cs typeface="Courier New"/>
              </a:rPr>
              <a:t>Webster</a:t>
            </a:r>
          </a:p>
          <a:p>
            <a:pPr lvl="0">
              <a:spcBef>
                <a:spcPct val="0"/>
              </a:spcBef>
            </a:pPr>
            <a:r>
              <a:rPr lang="en-US" sz="1400" b="1" dirty="0" smtClean="0">
                <a:solidFill>
                  <a:srgbClr val="933B3A"/>
                </a:solidFill>
                <a:latin typeface="Courier New"/>
                <a:ea typeface="+mj-ea"/>
                <a:cs typeface="Courier New"/>
              </a:rPr>
              <a:t>http</a:t>
            </a:r>
            <a:r>
              <a:rPr lang="en-US" sz="1400" b="1" dirty="0">
                <a:solidFill>
                  <a:srgbClr val="933B3A"/>
                </a:solidFill>
                <a:latin typeface="Courier New"/>
                <a:ea typeface="+mj-ea"/>
                <a:cs typeface="Courier New"/>
              </a:rPr>
              <a:t>://</a:t>
            </a:r>
            <a:r>
              <a:rPr lang="en-US" sz="1400" b="1" dirty="0" err="1" smtClean="0">
                <a:solidFill>
                  <a:srgbClr val="933B3A"/>
                </a:solidFill>
                <a:latin typeface="Courier New"/>
                <a:ea typeface="+mj-ea"/>
                <a:cs typeface="Courier New"/>
              </a:rPr>
              <a:t>blog.abundancegeneration.com</a:t>
            </a:r>
            <a:endParaRPr lang="en-US" sz="1400" b="1" dirty="0" smtClean="0">
              <a:solidFill>
                <a:srgbClr val="933B3A"/>
              </a:solidFill>
              <a:latin typeface="Courier New"/>
              <a:ea typeface="+mj-ea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3675" y="0"/>
            <a:ext cx="311360" cy="6858000"/>
          </a:xfrm>
          <a:prstGeom prst="rect">
            <a:avLst/>
          </a:prstGeom>
          <a:solidFill>
            <a:srgbClr val="911B0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392" y="1432943"/>
            <a:ext cx="4028283" cy="4574716"/>
          </a:xfrm>
        </p:spPr>
        <p:txBody>
          <a:bodyPr>
            <a:normAutofit fontScale="90000"/>
          </a:bodyPr>
          <a:lstStyle/>
          <a:p>
            <a:pPr lvl="0" algn="l"/>
            <a:r>
              <a:rPr lang="en-US" sz="3600" b="1" dirty="0" smtClean="0">
                <a:latin typeface="Courier New"/>
                <a:cs typeface="Courier New"/>
              </a:rPr>
              <a:t>Myths and the Battle of Lines </a:t>
            </a:r>
            <a:br>
              <a:rPr lang="en-US" sz="3600" b="1" dirty="0" smtClean="0">
                <a:latin typeface="Courier New"/>
                <a:cs typeface="Courier New"/>
              </a:rPr>
            </a:br>
            <a:r>
              <a:rPr lang="en-US" sz="3600" b="1" dirty="0" smtClean="0">
                <a:latin typeface="Courier New"/>
                <a:cs typeface="Courier New"/>
              </a:rPr>
              <a:t/>
            </a:r>
            <a:br>
              <a:rPr lang="en-US" sz="3600" b="1" dirty="0" smtClean="0">
                <a:latin typeface="Courier New"/>
                <a:cs typeface="Courier New"/>
              </a:rPr>
            </a:br>
            <a:r>
              <a:rPr lang="en-US" sz="3600" b="1" dirty="0" smtClean="0">
                <a:latin typeface="Courier New"/>
                <a:cs typeface="Courier New"/>
              </a:rPr>
              <a:t/>
            </a:r>
            <a:br>
              <a:rPr lang="en-US" sz="3600" b="1" dirty="0" smtClean="0">
                <a:latin typeface="Courier New"/>
                <a:cs typeface="Courier New"/>
              </a:rPr>
            </a:br>
            <a:r>
              <a:rPr lang="en-US" sz="3600" b="1" dirty="0">
                <a:latin typeface="Courier New"/>
                <a:cs typeface="Courier New"/>
              </a:rPr>
              <a:t>Can the Big Six become the Big Sixty Thousand?</a:t>
            </a:r>
            <a:br>
              <a:rPr lang="en-US" sz="3600" b="1" dirty="0">
                <a:latin typeface="Courier New"/>
                <a:cs typeface="Courier New"/>
              </a:rPr>
            </a:br>
            <a:r>
              <a:rPr lang="en-US" sz="3600" b="1" dirty="0" smtClean="0">
                <a:latin typeface="Courier New"/>
                <a:cs typeface="Courier New"/>
              </a:rPr>
              <a:t/>
            </a:r>
            <a:br>
              <a:rPr lang="en-US" sz="3600" b="1" dirty="0" smtClean="0">
                <a:latin typeface="Courier New"/>
                <a:cs typeface="Courier New"/>
              </a:rPr>
            </a:br>
            <a:r>
              <a:rPr lang="en-US" sz="3600" b="1" dirty="0" smtClean="0">
                <a:latin typeface="Courier New"/>
                <a:cs typeface="Courier New"/>
              </a:rPr>
              <a:t/>
            </a:r>
            <a:br>
              <a:rPr lang="en-US" sz="3600" b="1" dirty="0" smtClean="0">
                <a:latin typeface="Courier New"/>
                <a:cs typeface="Courier New"/>
              </a:rPr>
            </a:br>
            <a:endParaRPr lang="en-GB" sz="3600" b="1" dirty="0">
              <a:latin typeface="Courier New"/>
              <a:cs typeface="Courier New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069570" y="1085551"/>
            <a:ext cx="4028283" cy="42381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latin typeface="Courier New"/>
                <a:cs typeface="Courier New"/>
              </a:rPr>
              <a:t>Virtuous bankers, flying pigs</a:t>
            </a:r>
          </a:p>
          <a:p>
            <a:pPr lvl="0">
              <a:spcBef>
                <a:spcPct val="0"/>
              </a:spcBef>
            </a:pPr>
            <a:endParaRPr kumimoji="0" lang="en-US" sz="3200" b="1" i="0" u="non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/>
              <a:ea typeface="+mj-ea"/>
              <a:cs typeface="Courier New"/>
            </a:endParaRPr>
          </a:p>
          <a:p>
            <a:pPr lvl="0">
              <a:spcBef>
                <a:spcPct val="0"/>
              </a:spcBef>
            </a:pPr>
            <a:r>
              <a:rPr kumimoji="0" lang="en-US" sz="3200" b="1" i="0" u="none" kern="1200" cap="none" spc="0" normalizeH="0" baseline="0" noProof="0" dirty="0" err="1" smtClean="0">
                <a:ln>
                  <a:noFill/>
                </a:ln>
                <a:solidFill>
                  <a:srgbClr val="933B3A"/>
                </a:solidFill>
                <a:effectLst/>
                <a:uLnTx/>
                <a:uFillTx/>
                <a:latin typeface="Courier New"/>
                <a:ea typeface="+mj-ea"/>
                <a:cs typeface="Courier New"/>
              </a:rPr>
              <a:t>Crowdfunding</a:t>
            </a:r>
            <a:r>
              <a:rPr kumimoji="0" lang="en-US" sz="3200" b="1" i="0" u="none" kern="1200" cap="none" spc="0" normalizeH="0" baseline="0" noProof="0" dirty="0" smtClean="0">
                <a:ln>
                  <a:noFill/>
                </a:ln>
                <a:solidFill>
                  <a:srgbClr val="933B3A"/>
                </a:solidFill>
                <a:effectLst/>
                <a:uLnTx/>
                <a:uFillTx/>
                <a:latin typeface="Courier New"/>
                <a:ea typeface="+mj-ea"/>
                <a:cs typeface="Courier New"/>
              </a:rPr>
              <a:t>: </a:t>
            </a:r>
            <a:r>
              <a:rPr kumimoji="0" lang="en-US" sz="3200" b="1" i="0" u="none" kern="1200" cap="none" spc="0" normalizeH="0" baseline="0" noProof="0" dirty="0" err="1" smtClean="0">
                <a:ln>
                  <a:noFill/>
                </a:ln>
                <a:solidFill>
                  <a:srgbClr val="933B3A"/>
                </a:solidFill>
                <a:effectLst/>
                <a:uLnTx/>
                <a:uFillTx/>
                <a:latin typeface="Courier New"/>
                <a:ea typeface="+mj-ea"/>
                <a:cs typeface="Courier New"/>
              </a:rPr>
              <a:t>Democratising</a:t>
            </a:r>
            <a:r>
              <a:rPr kumimoji="0" lang="en-US" sz="3200" b="1" i="0" u="none" kern="1200" cap="none" spc="0" normalizeH="0" baseline="0" noProof="0" dirty="0" smtClean="0">
                <a:ln>
                  <a:noFill/>
                </a:ln>
                <a:solidFill>
                  <a:srgbClr val="933B3A"/>
                </a:solidFill>
                <a:effectLst/>
                <a:uLnTx/>
                <a:uFillTx/>
                <a:latin typeface="Courier New"/>
                <a:ea typeface="+mj-ea"/>
                <a:cs typeface="Courier New"/>
              </a:rPr>
              <a:t> finance for the green economy</a:t>
            </a:r>
            <a:endParaRPr kumimoji="0" lang="en-GB" sz="3200" b="1" i="0" u="none" kern="1200" cap="none" spc="0" normalizeH="0" baseline="0" noProof="0" dirty="0" smtClean="0">
              <a:ln>
                <a:noFill/>
              </a:ln>
              <a:solidFill>
                <a:srgbClr val="933B3A"/>
              </a:solidFill>
              <a:effectLst/>
              <a:uLnTx/>
              <a:uFillTx/>
              <a:latin typeface="Courier New"/>
              <a:ea typeface="+mj-ea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ne with ma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352" y="-1"/>
            <a:ext cx="7386503" cy="738650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73680" y="274638"/>
            <a:ext cx="4276879" cy="63363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j-ea"/>
                <a:cs typeface="Courier New"/>
              </a:rPr>
              <a:t>1.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j-ea"/>
                <a:cs typeface="Courier New"/>
              </a:rPr>
              <a:t>Financing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j-ea"/>
                <a:cs typeface="Courier New"/>
              </a:rPr>
              <a:t>of renewable energy</a:t>
            </a:r>
            <a:r>
              <a:rPr kumimoji="0" lang="en-GB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j-ea"/>
                <a:cs typeface="Courier New"/>
              </a:rPr>
              <a:t/>
            </a:r>
            <a:br>
              <a:rPr kumimoji="0" lang="en-GB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j-ea"/>
                <a:cs typeface="Courier New"/>
              </a:rPr>
            </a:br>
            <a:r>
              <a:rPr kumimoji="0" lang="en-GB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j-ea"/>
                <a:cs typeface="Courier New"/>
              </a:rPr>
              <a:t>2.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j-ea"/>
                <a:cs typeface="Courier New"/>
              </a:rPr>
              <a:t>Alternative models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j-ea"/>
                <a:cs typeface="Courier New"/>
              </a:rPr>
              <a:t>to traditional banking systems </a:t>
            </a:r>
            <a:r>
              <a:rPr kumimoji="0" lang="en-GB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j-ea"/>
                <a:cs typeface="Courier New"/>
              </a:rPr>
              <a:t/>
            </a:r>
            <a:br>
              <a:rPr kumimoji="0" lang="en-GB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j-ea"/>
                <a:cs typeface="Courier New"/>
              </a:rPr>
            </a:br>
            <a:r>
              <a:rPr kumimoji="0" lang="en-GB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j-ea"/>
                <a:cs typeface="Courier New"/>
              </a:rPr>
              <a:t>3.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j-ea"/>
                <a:cs typeface="Courier New"/>
              </a:rPr>
              <a:t>Crowdfunding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j-ea"/>
                <a:cs typeface="Courier New"/>
              </a:rPr>
              <a:t>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j-ea"/>
                <a:cs typeface="Courier New"/>
              </a:rPr>
              <a:t>for renewable energy and the</a:t>
            </a:r>
            <a:r>
              <a:rPr kumimoji="0" lang="en-GB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j-ea"/>
                <a:cs typeface="Courier New"/>
              </a:rPr>
              <a:t/>
            </a:r>
            <a:br>
              <a:rPr kumimoji="0" lang="en-GB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j-ea"/>
                <a:cs typeface="Courier New"/>
              </a:rPr>
            </a:br>
            <a:r>
              <a:rPr kumimoji="0" lang="en-GB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j-ea"/>
                <a:cs typeface="Courier New"/>
              </a:rPr>
              <a:t>4.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j-ea"/>
                <a:cs typeface="Courier New"/>
              </a:rPr>
              <a:t>Motivations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j-ea"/>
                <a:cs typeface="Courier New"/>
              </a:rPr>
              <a:t> of the ‘green crowd’</a:t>
            </a:r>
            <a:r>
              <a:rPr kumimoji="0" lang="en-GB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j-ea"/>
                <a:cs typeface="Courier New"/>
              </a:rPr>
              <a:t/>
            </a:r>
            <a:br>
              <a:rPr kumimoji="0" lang="en-GB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j-ea"/>
                <a:cs typeface="Courier New"/>
              </a:rPr>
            </a:br>
            <a:endParaRPr kumimoji="0" lang="en-GB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/>
              <a:ea typeface="+mj-ea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orizontal lines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29150"/>
            <a:ext cx="9144000" cy="4457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9858" y="2106707"/>
            <a:ext cx="36689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933B3A"/>
                </a:solidFill>
                <a:latin typeface="Courier New"/>
                <a:cs typeface="Courier New"/>
              </a:rPr>
              <a:t>VERTICAL LINES</a:t>
            </a:r>
          </a:p>
          <a:p>
            <a:pPr algn="r"/>
            <a:r>
              <a:rPr lang="en-US" sz="2000" dirty="0" smtClean="0">
                <a:solidFill>
                  <a:srgbClr val="933B3A"/>
                </a:solidFill>
                <a:latin typeface="Courier New"/>
                <a:cs typeface="Courier New"/>
              </a:rPr>
              <a:t>Institutional, </a:t>
            </a:r>
            <a:r>
              <a:rPr lang="en-US" sz="2000" dirty="0" err="1" smtClean="0">
                <a:solidFill>
                  <a:srgbClr val="933B3A"/>
                </a:solidFill>
                <a:latin typeface="Courier New"/>
                <a:cs typeface="Courier New"/>
              </a:rPr>
              <a:t>centralised</a:t>
            </a:r>
            <a:r>
              <a:rPr lang="en-US" sz="2000" dirty="0" smtClean="0">
                <a:solidFill>
                  <a:srgbClr val="933B3A"/>
                </a:solidFill>
                <a:latin typeface="Courier New"/>
                <a:cs typeface="Courier New"/>
              </a:rPr>
              <a:t> growth driven hierarchies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05133" y="5346200"/>
            <a:ext cx="31845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ourier New"/>
                <a:cs typeface="Courier New"/>
              </a:rPr>
              <a:t>HORIZONAL LINES </a:t>
            </a:r>
            <a:r>
              <a:rPr lang="en-US" sz="2000" dirty="0" smtClean="0">
                <a:latin typeface="Courier New"/>
                <a:cs typeface="Courier New"/>
              </a:rPr>
              <a:t>Democratic, </a:t>
            </a:r>
            <a:r>
              <a:rPr lang="en-US" sz="2000" dirty="0" err="1" smtClean="0">
                <a:latin typeface="Courier New"/>
                <a:cs typeface="Courier New"/>
              </a:rPr>
              <a:t>decentralised</a:t>
            </a:r>
            <a:r>
              <a:rPr lang="en-US" sz="2000" dirty="0" smtClean="0">
                <a:latin typeface="Courier New"/>
                <a:cs typeface="Courier New"/>
              </a:rPr>
              <a:t> value driven connections</a:t>
            </a:r>
            <a:endParaRPr lang="en-GB" sz="2000" dirty="0" smtClean="0">
              <a:latin typeface="Courier New"/>
              <a:cs typeface="Courier New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43415" y="0"/>
            <a:ext cx="311360" cy="6858000"/>
          </a:xfrm>
          <a:prstGeom prst="rect">
            <a:avLst/>
          </a:prstGeom>
          <a:solidFill>
            <a:srgbClr val="911B0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ine with frightend ma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2980" y="0"/>
            <a:ext cx="5491875" cy="54918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7026" y="5011013"/>
            <a:ext cx="83800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Courier New"/>
                <a:cs typeface="Courier New"/>
              </a:rPr>
              <a:t>Crowdfunding</a:t>
            </a:r>
            <a:r>
              <a:rPr lang="en-US" sz="3200" b="1" dirty="0" smtClean="0">
                <a:latin typeface="Courier New"/>
                <a:cs typeface="Courier New"/>
              </a:rPr>
              <a:t> connects directly people with money to the people who need it. </a:t>
            </a:r>
            <a:endParaRPr lang="en-GB" sz="3200" b="1" dirty="0">
              <a:latin typeface="Courier New"/>
              <a:cs typeface="Courier New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 rot="16200000">
            <a:off x="-2442532" y="2409902"/>
            <a:ext cx="6687081" cy="17151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en-GB" sz="1600" dirty="0" smtClean="0">
                <a:latin typeface="Courier New"/>
                <a:ea typeface="+mj-ea"/>
                <a:cs typeface="Courier New"/>
              </a:rPr>
              <a:t>1. Financing of renewable energy</a:t>
            </a:r>
            <a:endParaRPr kumimoji="0" lang="en-GB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/>
              <a:ea typeface="+mj-ea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79602" y="5141285"/>
            <a:ext cx="82975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Courier New"/>
                <a:cs typeface="Courier New"/>
              </a:rPr>
              <a:t>Crowdfunding</a:t>
            </a:r>
            <a:r>
              <a:rPr lang="en-US" sz="3200" b="1" dirty="0" smtClean="0">
                <a:latin typeface="Courier New"/>
                <a:cs typeface="Courier New"/>
              </a:rPr>
              <a:t> turns an exclusive investment market</a:t>
            </a:r>
            <a:r>
              <a:rPr lang="en-US" sz="3200" b="1" dirty="0" smtClean="0">
                <a:latin typeface="Courier New"/>
                <a:cs typeface="Courier New"/>
              </a:rPr>
              <a:t> into </a:t>
            </a:r>
            <a:r>
              <a:rPr lang="en-US" sz="3200" b="1" dirty="0" smtClean="0">
                <a:latin typeface="Courier New"/>
                <a:cs typeface="Courier New"/>
              </a:rPr>
              <a:t>an inclusive one. </a:t>
            </a:r>
            <a:endParaRPr lang="en-GB" sz="3200" b="1" dirty="0">
              <a:latin typeface="Courier New"/>
              <a:cs typeface="Courier New"/>
            </a:endParaRPr>
          </a:p>
        </p:txBody>
      </p:sp>
      <p:pic>
        <p:nvPicPr>
          <p:cNvPr id="5" name="Picture 4" descr="money lin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300" y="-95575"/>
            <a:ext cx="5219399" cy="521939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 rot="16200000">
            <a:off x="-2442532" y="2453326"/>
            <a:ext cx="6687081" cy="17151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1600" dirty="0">
                <a:latin typeface="Courier New"/>
                <a:ea typeface="+mj-ea"/>
                <a:cs typeface="Courier New"/>
              </a:rPr>
              <a:t>2</a:t>
            </a: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j-ea"/>
                <a:cs typeface="Courier New"/>
              </a:rPr>
              <a:t>. </a:t>
            </a:r>
            <a:r>
              <a:rPr lang="en-US" sz="1600" dirty="0">
                <a:latin typeface="Courier New"/>
                <a:cs typeface="Courier New"/>
              </a:rPr>
              <a:t>Alternative models to traditional banking </a:t>
            </a:r>
            <a:r>
              <a:rPr lang="en-US" sz="1600" dirty="0" smtClean="0">
                <a:latin typeface="Courier New"/>
                <a:cs typeface="Courier New"/>
              </a:rPr>
              <a:t>systems</a:t>
            </a:r>
            <a:r>
              <a:rPr kumimoji="0" lang="en-GB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j-ea"/>
                <a:cs typeface="Courier New"/>
              </a:rPr>
              <a:t/>
            </a:r>
            <a:br>
              <a:rPr kumimoji="0" lang="en-GB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j-ea"/>
                <a:cs typeface="Courier New"/>
              </a:rPr>
            </a:br>
            <a:r>
              <a:rPr kumimoji="0" lang="en-GB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j-ea"/>
                <a:cs typeface="Courier New"/>
              </a:rPr>
              <a:t/>
            </a:r>
            <a:br>
              <a:rPr kumimoji="0" lang="en-GB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j-ea"/>
                <a:cs typeface="Courier New"/>
              </a:rPr>
            </a:br>
            <a:endParaRPr kumimoji="0" lang="en-GB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/>
              <a:ea typeface="+mj-ea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79602" y="5076149"/>
            <a:ext cx="82975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Courier New"/>
                <a:cs typeface="Courier New"/>
              </a:rPr>
              <a:t>Crowdfunding</a:t>
            </a:r>
            <a:r>
              <a:rPr lang="en-US" sz="3200" b="1" dirty="0" smtClean="0">
                <a:latin typeface="Courier New"/>
                <a:cs typeface="Courier New"/>
              </a:rPr>
              <a:t> turns an exclusive investment market to an inclusive one. </a:t>
            </a:r>
            <a:endParaRPr lang="en-GB" sz="3200" b="1" dirty="0">
              <a:latin typeface="Courier New"/>
              <a:cs typeface="Courier New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 rot="16200000">
            <a:off x="-2442532" y="2323054"/>
            <a:ext cx="6687081" cy="17151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en-GB" sz="1600" dirty="0" smtClean="0">
                <a:latin typeface="Courier New"/>
                <a:ea typeface="+mj-ea"/>
                <a:cs typeface="Courier New"/>
              </a:rPr>
              <a:t>3. </a:t>
            </a:r>
            <a:r>
              <a:rPr lang="en-GB" sz="1600" dirty="0" err="1" smtClean="0">
                <a:latin typeface="Courier New"/>
                <a:ea typeface="+mj-ea"/>
                <a:cs typeface="Courier New"/>
              </a:rPr>
              <a:t>Crowdfunding</a:t>
            </a:r>
            <a:r>
              <a:rPr lang="en-GB" sz="1600" dirty="0" smtClean="0">
                <a:latin typeface="Courier New"/>
                <a:ea typeface="+mj-ea"/>
                <a:cs typeface="Courier New"/>
              </a:rPr>
              <a:t> for renewable energy</a:t>
            </a:r>
            <a:endParaRPr kumimoji="0" lang="en-GB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/>
              <a:ea typeface="+mj-ea"/>
              <a:cs typeface="Courier New"/>
            </a:endParaRPr>
          </a:p>
        </p:txBody>
      </p:sp>
      <p:pic>
        <p:nvPicPr>
          <p:cNvPr id="7" name="Picture 6" descr="Abundance positive circle bw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002" y="257709"/>
            <a:ext cx="8547101" cy="63881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73675" y="6513336"/>
            <a:ext cx="311360" cy="344664"/>
          </a:xfrm>
          <a:prstGeom prst="rect">
            <a:avLst/>
          </a:prstGeom>
          <a:solidFill>
            <a:srgbClr val="911B0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4573675" y="0"/>
            <a:ext cx="311360" cy="586199"/>
          </a:xfrm>
          <a:prstGeom prst="rect">
            <a:avLst/>
          </a:prstGeom>
          <a:solidFill>
            <a:srgbClr val="911B0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3675" y="0"/>
            <a:ext cx="311360" cy="6858000"/>
          </a:xfrm>
          <a:prstGeom prst="rect">
            <a:avLst/>
          </a:prstGeom>
          <a:solidFill>
            <a:srgbClr val="911B0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49665" y="0"/>
            <a:ext cx="4179184" cy="6665314"/>
          </a:xfrm>
        </p:spPr>
        <p:txBody>
          <a:bodyPr numCol="1">
            <a:normAutofit/>
          </a:bodyPr>
          <a:lstStyle/>
          <a:p>
            <a:r>
              <a:rPr lang="en-US" sz="3200" b="1" dirty="0" smtClean="0">
                <a:latin typeface="Courier New"/>
                <a:cs typeface="Courier New"/>
              </a:rPr>
              <a:t>project's cause</a:t>
            </a:r>
            <a:br>
              <a:rPr lang="en-US" sz="3200" b="1" dirty="0" smtClean="0">
                <a:latin typeface="Courier New"/>
                <a:cs typeface="Courier New"/>
              </a:rPr>
            </a:br>
            <a:r>
              <a:rPr lang="en-US" sz="3200" b="1" dirty="0" smtClean="0">
                <a:latin typeface="Courier New"/>
                <a:cs typeface="Courier New"/>
              </a:rPr>
              <a:t>financial return</a:t>
            </a:r>
            <a:br>
              <a:rPr lang="en-US" sz="3200" b="1" dirty="0" smtClean="0">
                <a:latin typeface="Courier New"/>
                <a:cs typeface="Courier New"/>
              </a:rPr>
            </a:br>
            <a:r>
              <a:rPr lang="en-US" sz="3200" b="1" dirty="0" smtClean="0">
                <a:latin typeface="Courier New"/>
                <a:cs typeface="Courier New"/>
              </a:rPr>
              <a:t>support of renewable energy</a:t>
            </a:r>
            <a:br>
              <a:rPr lang="en-US" sz="3200" b="1" dirty="0" smtClean="0">
                <a:latin typeface="Courier New"/>
                <a:cs typeface="Courier New"/>
              </a:rPr>
            </a:br>
            <a:r>
              <a:rPr lang="en-US" sz="3200" b="1" dirty="0" smtClean="0">
                <a:latin typeface="Courier New"/>
                <a:cs typeface="Courier New"/>
              </a:rPr>
              <a:t>benefits for the communities </a:t>
            </a:r>
            <a:br>
              <a:rPr lang="en-US" sz="3200" b="1" dirty="0" smtClean="0">
                <a:latin typeface="Courier New"/>
                <a:cs typeface="Courier New"/>
              </a:rPr>
            </a:br>
            <a:r>
              <a:rPr lang="en-US" sz="3200" b="1" dirty="0" smtClean="0">
                <a:latin typeface="Courier New"/>
                <a:cs typeface="Courier New"/>
              </a:rPr>
              <a:t>democratic finance</a:t>
            </a:r>
            <a:br>
              <a:rPr lang="en-US" sz="3200" b="1" dirty="0" smtClean="0">
                <a:latin typeface="Courier New"/>
                <a:cs typeface="Courier New"/>
              </a:rPr>
            </a:br>
            <a:r>
              <a:rPr lang="en-US" sz="3200" b="1" strike="sngStrike" dirty="0" smtClean="0">
                <a:latin typeface="Courier New"/>
                <a:cs typeface="Courier New"/>
              </a:rPr>
              <a:t>risk &amp; portfolio considerations</a:t>
            </a:r>
            <a:endParaRPr lang="en-US" sz="3200" b="1" strike="sngStrike" dirty="0">
              <a:latin typeface="Courier New"/>
              <a:cs typeface="Courier New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4973964" y="152400"/>
            <a:ext cx="4104906" cy="6665314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sng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j-ea"/>
                <a:cs typeface="Courier New"/>
              </a:rPr>
              <a:t>ownership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j-ea"/>
                <a:cs typeface="Courier New"/>
              </a:rPr>
              <a:t/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j-ea"/>
                <a:cs typeface="Courier New"/>
              </a:rPr>
            </a:b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j-ea"/>
                <a:cs typeface="Courier New"/>
              </a:rPr>
              <a:t>transparent ethical investment</a:t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j-ea"/>
                <a:cs typeface="Courier New"/>
              </a:rPr>
            </a:b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j-ea"/>
                <a:cs typeface="Courier New"/>
              </a:rPr>
              <a:t>male</a:t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j-ea"/>
                <a:cs typeface="Courier New"/>
              </a:rPr>
            </a:b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j-ea"/>
                <a:cs typeface="Courier New"/>
              </a:rPr>
              <a:t>well-educated</a:t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j-ea"/>
                <a:cs typeface="Courier New"/>
              </a:rPr>
            </a:br>
            <a:r>
              <a:rPr kumimoji="0" lang="en-US" sz="3200" b="1" i="0" u="none" strike="sng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j-ea"/>
                <a:cs typeface="Courier New"/>
              </a:rPr>
              <a:t>local support of renewable energy projects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j-ea"/>
                <a:cs typeface="Courier New"/>
              </a:rPr>
              <a:t/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j-ea"/>
                <a:cs typeface="Courier New"/>
              </a:rPr>
            </a:b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j-ea"/>
                <a:cs typeface="Courier New"/>
              </a:rPr>
              <a:t>financial education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 rot="16200000">
            <a:off x="2257926" y="2160216"/>
            <a:ext cx="6296297" cy="17151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en-GB" sz="1600" dirty="0" smtClean="0">
                <a:solidFill>
                  <a:schemeClr val="bg1"/>
                </a:solidFill>
                <a:latin typeface="Courier New"/>
                <a:ea typeface="+mj-ea"/>
                <a:cs typeface="Courier New"/>
              </a:rPr>
              <a:t>4. Motivations of the ‘green crowd’</a:t>
            </a:r>
            <a:endParaRPr kumimoji="0" lang="en-GB" sz="16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urier New"/>
              <a:ea typeface="+mj-ea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yths and battle imag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546" y="0"/>
            <a:ext cx="5735464" cy="54929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8811" y="5222818"/>
            <a:ext cx="8705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 smtClean="0">
                <a:latin typeface="Courier New"/>
                <a:cs typeface="Courier New"/>
              </a:rPr>
              <a:t>Crowdfunding</a:t>
            </a:r>
            <a:r>
              <a:rPr lang="en-GB" sz="3200" b="1" dirty="0" smtClean="0">
                <a:latin typeface="Courier New"/>
                <a:cs typeface="Courier New"/>
              </a:rPr>
              <a:t> </a:t>
            </a:r>
            <a:r>
              <a:rPr lang="en-GB" sz="3200" b="1" dirty="0">
                <a:latin typeface="Courier New"/>
                <a:cs typeface="Courier New"/>
              </a:rPr>
              <a:t>as</a:t>
            </a:r>
            <a:r>
              <a:rPr lang="en-GB" sz="3200" b="1" dirty="0" smtClean="0">
                <a:latin typeface="Courier New"/>
                <a:cs typeface="Courier New"/>
              </a:rPr>
              <a:t> an opportunity to bring change </a:t>
            </a:r>
            <a:r>
              <a:rPr lang="en-GB" sz="3200" b="1" dirty="0">
                <a:latin typeface="Courier New"/>
                <a:cs typeface="Courier New"/>
              </a:rPr>
              <a:t>from a vertical power distribution to a horizontal </a:t>
            </a:r>
            <a:r>
              <a:rPr lang="en-GB" sz="3200" b="1" dirty="0" smtClean="0">
                <a:latin typeface="Courier New"/>
                <a:cs typeface="Courier New"/>
              </a:rPr>
              <a:t>one.</a:t>
            </a:r>
            <a:endParaRPr lang="en-GB" sz="3200" b="1" dirty="0"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271</Words>
  <Application>Microsoft Macintosh PowerPoint</Application>
  <PresentationFormat>On-screen Show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       Nina Horstmann</vt:lpstr>
      <vt:lpstr>Myths and the Battle of Lines    Can the Big Six become the Big Sixty Thousand?   </vt:lpstr>
      <vt:lpstr>Slide 3</vt:lpstr>
      <vt:lpstr>Slide 4</vt:lpstr>
      <vt:lpstr>Slide 5</vt:lpstr>
      <vt:lpstr>Slide 6</vt:lpstr>
      <vt:lpstr>Slide 7</vt:lpstr>
      <vt:lpstr>project's cause financial return support of renewable energy benefits for the communities  democratic finance risk &amp; portfolio considerations</vt:lpstr>
      <vt:lpstr>Slide 9</vt:lpstr>
      <vt:lpstr>Thank you for your attention       Nina Horstmann nina.horstmann@bioregional.com www.bioregional.com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Nina Horstmann</dc:creator>
  <cp:lastModifiedBy>Nina Horstmann</cp:lastModifiedBy>
  <cp:revision>40</cp:revision>
  <dcterms:created xsi:type="dcterms:W3CDTF">2014-08-28T17:59:27Z</dcterms:created>
  <dcterms:modified xsi:type="dcterms:W3CDTF">2014-08-28T17:59:52Z</dcterms:modified>
</cp:coreProperties>
</file>