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88" r:id="rId3"/>
    <p:sldId id="284" r:id="rId4"/>
    <p:sldId id="258" r:id="rId5"/>
    <p:sldId id="290" r:id="rId6"/>
    <p:sldId id="275" r:id="rId7"/>
    <p:sldId id="276" r:id="rId8"/>
    <p:sldId id="277" r:id="rId9"/>
    <p:sldId id="285" r:id="rId10"/>
    <p:sldId id="278" r:id="rId11"/>
    <p:sldId id="279" r:id="rId12"/>
    <p:sldId id="282" r:id="rId13"/>
    <p:sldId id="283" r:id="rId14"/>
    <p:sldId id="286" r:id="rId15"/>
    <p:sldId id="271" r:id="rId16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84173" autoAdjust="0"/>
  </p:normalViewPr>
  <p:slideViewPr>
    <p:cSldViewPr>
      <p:cViewPr>
        <p:scale>
          <a:sx n="68" d="100"/>
          <a:sy n="68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2C9F1F-D2DD-41B1-9E61-0EF26F82873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D61D3C3C-6585-4605-AE7B-79D95FBCE65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noProof="0" dirty="0" smtClean="0"/>
            <a:t>Reproduction of STATUS QUO and SOCIAL STRUCTURE</a:t>
          </a:r>
          <a:endParaRPr lang="en-GB" sz="1600" noProof="0" dirty="0"/>
        </a:p>
      </dgm:t>
    </dgm:pt>
    <dgm:pt modelId="{D693F215-58A7-4C5E-816C-6533D221DE30}" type="parTrans" cxnId="{A9E05D82-58CC-4AA8-A5E0-4618FF2B9A13}">
      <dgm:prSet/>
      <dgm:spPr/>
      <dgm:t>
        <a:bodyPr/>
        <a:lstStyle/>
        <a:p>
          <a:endParaRPr lang="en-GB" noProof="0" dirty="0"/>
        </a:p>
      </dgm:t>
    </dgm:pt>
    <dgm:pt modelId="{B0FD61D1-66B8-4D0B-AEA1-D2999F3E3219}" type="sibTrans" cxnId="{A9E05D82-58CC-4AA8-A5E0-4618FF2B9A13}">
      <dgm:prSet/>
      <dgm:spPr/>
      <dgm:t>
        <a:bodyPr/>
        <a:lstStyle/>
        <a:p>
          <a:endParaRPr lang="en-GB" noProof="0" dirty="0"/>
        </a:p>
      </dgm:t>
    </dgm:pt>
    <dgm:pt modelId="{444795BD-4D9A-4647-B770-705E7AB19852}">
      <dgm:prSet phldrT="[Text]" custT="1"/>
      <dgm:spPr/>
      <dgm:t>
        <a:bodyPr/>
        <a:lstStyle/>
        <a:p>
          <a:r>
            <a:rPr lang="en-GB" sz="1800" noProof="0" dirty="0" smtClean="0"/>
            <a:t>Behaviour</a:t>
          </a:r>
          <a:endParaRPr lang="en-GB" sz="1800" noProof="0" dirty="0"/>
        </a:p>
      </dgm:t>
    </dgm:pt>
    <dgm:pt modelId="{D4D93019-DC70-4C65-B128-839DC7B159A9}" type="parTrans" cxnId="{6CE3F733-1A1F-4DCF-9FF1-B346C6516515}">
      <dgm:prSet/>
      <dgm:spPr/>
      <dgm:t>
        <a:bodyPr/>
        <a:lstStyle/>
        <a:p>
          <a:endParaRPr lang="en-GB" noProof="0" dirty="0"/>
        </a:p>
      </dgm:t>
    </dgm:pt>
    <dgm:pt modelId="{4DD5F47B-CA14-48B1-B7A4-5F2375C1B88C}" type="sibTrans" cxnId="{6CE3F733-1A1F-4DCF-9FF1-B346C6516515}">
      <dgm:prSet/>
      <dgm:spPr/>
      <dgm:t>
        <a:bodyPr/>
        <a:lstStyle/>
        <a:p>
          <a:endParaRPr lang="en-GB" noProof="0" dirty="0"/>
        </a:p>
      </dgm:t>
    </dgm:pt>
    <dgm:pt modelId="{06257238-CD59-4B01-96FB-246B52CE2104}">
      <dgm:prSet phldrT="[Text]" custT="1"/>
      <dgm:spPr/>
      <dgm:t>
        <a:bodyPr/>
        <a:lstStyle/>
        <a:p>
          <a:r>
            <a:rPr lang="en-GB" sz="1800" noProof="0" dirty="0" smtClean="0"/>
            <a:t>Values</a:t>
          </a:r>
        </a:p>
      </dgm:t>
    </dgm:pt>
    <dgm:pt modelId="{97E154F6-94DF-4C78-9D70-DD6707AEA170}" type="parTrans" cxnId="{5CC60990-EA89-439F-B493-0126011857C8}">
      <dgm:prSet/>
      <dgm:spPr/>
      <dgm:t>
        <a:bodyPr/>
        <a:lstStyle/>
        <a:p>
          <a:endParaRPr lang="en-GB" noProof="0" dirty="0"/>
        </a:p>
      </dgm:t>
    </dgm:pt>
    <dgm:pt modelId="{237D431A-A180-4CAE-AEB2-CB1E7FB4027C}" type="sibTrans" cxnId="{5CC60990-EA89-439F-B493-0126011857C8}">
      <dgm:prSet/>
      <dgm:spPr/>
      <dgm:t>
        <a:bodyPr/>
        <a:lstStyle/>
        <a:p>
          <a:endParaRPr lang="en-GB" noProof="0" dirty="0"/>
        </a:p>
      </dgm:t>
    </dgm:pt>
    <dgm:pt modelId="{1D323892-87D9-4B03-A100-D1B3BB2D424A}">
      <dgm:prSet phldrT="[Text]" custT="1"/>
      <dgm:spPr/>
      <dgm:t>
        <a:bodyPr/>
        <a:lstStyle/>
        <a:p>
          <a:r>
            <a:rPr lang="en-GB" sz="1800" noProof="0" dirty="0" smtClean="0"/>
            <a:t>Skills</a:t>
          </a:r>
          <a:endParaRPr lang="en-GB" sz="1400" noProof="0" dirty="0"/>
        </a:p>
      </dgm:t>
    </dgm:pt>
    <dgm:pt modelId="{2E99E9CC-EA18-4773-BAF0-5AF4AA0515F6}" type="parTrans" cxnId="{DAE5E673-8ED5-4BDF-964B-7B77B6C4DB64}">
      <dgm:prSet/>
      <dgm:spPr/>
      <dgm:t>
        <a:bodyPr/>
        <a:lstStyle/>
        <a:p>
          <a:endParaRPr lang="en-GB" noProof="0" dirty="0"/>
        </a:p>
      </dgm:t>
    </dgm:pt>
    <dgm:pt modelId="{ABCAF548-6C54-453F-B1A2-03A77697C228}" type="sibTrans" cxnId="{DAE5E673-8ED5-4BDF-964B-7B77B6C4DB64}">
      <dgm:prSet/>
      <dgm:spPr/>
      <dgm:t>
        <a:bodyPr/>
        <a:lstStyle/>
        <a:p>
          <a:endParaRPr lang="en-GB" noProof="0" dirty="0"/>
        </a:p>
      </dgm:t>
    </dgm:pt>
    <dgm:pt modelId="{5AAB8A77-1418-40BD-A8AE-D48416961AF3}">
      <dgm:prSet phldrT="[Text]" custT="1"/>
      <dgm:spPr/>
      <dgm:t>
        <a:bodyPr/>
        <a:lstStyle/>
        <a:p>
          <a:r>
            <a:rPr lang="en-GB" sz="1800" noProof="0" dirty="0" smtClean="0"/>
            <a:t>Knowledge</a:t>
          </a:r>
          <a:endParaRPr lang="en-GB" sz="1800" noProof="0" dirty="0"/>
        </a:p>
      </dgm:t>
    </dgm:pt>
    <dgm:pt modelId="{568060E5-2B03-4E92-B759-15B4C6D3E232}" type="parTrans" cxnId="{67011E98-C58F-4C25-B913-13B002A01CB4}">
      <dgm:prSet/>
      <dgm:spPr/>
      <dgm:t>
        <a:bodyPr/>
        <a:lstStyle/>
        <a:p>
          <a:endParaRPr lang="en-GB" noProof="0" dirty="0"/>
        </a:p>
      </dgm:t>
    </dgm:pt>
    <dgm:pt modelId="{EF29FA49-686C-43A3-96F2-88B22A01799E}" type="sibTrans" cxnId="{67011E98-C58F-4C25-B913-13B002A01CB4}">
      <dgm:prSet/>
      <dgm:spPr/>
      <dgm:t>
        <a:bodyPr/>
        <a:lstStyle/>
        <a:p>
          <a:endParaRPr lang="en-GB" noProof="0" dirty="0"/>
        </a:p>
      </dgm:t>
    </dgm:pt>
    <dgm:pt modelId="{28E4E558-A7CF-4AD5-91D4-5FDAB66FB029}" type="pres">
      <dgm:prSet presAssocID="{B12C9F1F-D2DD-41B1-9E61-0EF26F82873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5F6D9F0-2110-4C78-A686-A59EBBBDFAFC}" type="pres">
      <dgm:prSet presAssocID="{D61D3C3C-6585-4605-AE7B-79D95FBCE650}" presName="centerShape" presStyleLbl="node0" presStyleIdx="0" presStyleCnt="1" custScaleX="326652" custScaleY="104348"/>
      <dgm:spPr/>
      <dgm:t>
        <a:bodyPr/>
        <a:lstStyle/>
        <a:p>
          <a:endParaRPr lang="es-ES"/>
        </a:p>
      </dgm:t>
    </dgm:pt>
    <dgm:pt modelId="{05EA2A4E-CF53-4B16-9FE7-BC37F6C16881}" type="pres">
      <dgm:prSet presAssocID="{D4D93019-DC70-4C65-B128-839DC7B159A9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176EA9AB-C1A1-4F5F-A981-065CD7820037}" type="pres">
      <dgm:prSet presAssocID="{444795BD-4D9A-4647-B770-705E7AB19852}" presName="node" presStyleLbl="node1" presStyleIdx="0" presStyleCnt="4" custScaleX="157336" custRadScaleRad="233644" custRadScaleInc="-319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A51D08-D683-45F4-81F9-03065F65143A}" type="pres">
      <dgm:prSet presAssocID="{97E154F6-94DF-4C78-9D70-DD6707AEA170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9F15CB92-D2AF-4F57-9326-749D6884E956}" type="pres">
      <dgm:prSet presAssocID="{06257238-CD59-4B01-96FB-246B52CE2104}" presName="node" presStyleLbl="node1" presStyleIdx="1" presStyleCnt="4" custScaleX="163561" custRadScaleRad="138825" custRadScaleInc="-534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E7F43C-4EF9-45DC-AA0E-F7EA1C557646}" type="pres">
      <dgm:prSet presAssocID="{2E99E9CC-EA18-4773-BAF0-5AF4AA0515F6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BF4487F9-1AAD-4E03-9A48-209826D8DFC2}" type="pres">
      <dgm:prSet presAssocID="{1D323892-87D9-4B03-A100-D1B3BB2D424A}" presName="node" presStyleLbl="node1" presStyleIdx="2" presStyleCnt="4" custScaleX="137742" custScaleY="87839" custRadScaleRad="102810" custRadScaleInc="29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0D7652-E442-4301-B5C3-78A22E89EB09}" type="pres">
      <dgm:prSet presAssocID="{568060E5-2B03-4E92-B759-15B4C6D3E232}" presName="parTrans" presStyleLbl="bgSibTrans2D1" presStyleIdx="3" presStyleCnt="4"/>
      <dgm:spPr/>
      <dgm:t>
        <a:bodyPr/>
        <a:lstStyle/>
        <a:p>
          <a:endParaRPr lang="es-ES"/>
        </a:p>
      </dgm:t>
    </dgm:pt>
    <dgm:pt modelId="{1DDC30B3-0FFC-4430-9FD6-F2D442BC5CEF}" type="pres">
      <dgm:prSet presAssocID="{5AAB8A77-1418-40BD-A8AE-D48416961AF3}" presName="node" presStyleLbl="node1" presStyleIdx="3" presStyleCnt="4" custScaleX="155782" custRadScaleRad="226927" custRadScaleInc="271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7011E98-C58F-4C25-B913-13B002A01CB4}" srcId="{D61D3C3C-6585-4605-AE7B-79D95FBCE650}" destId="{5AAB8A77-1418-40BD-A8AE-D48416961AF3}" srcOrd="3" destOrd="0" parTransId="{568060E5-2B03-4E92-B759-15B4C6D3E232}" sibTransId="{EF29FA49-686C-43A3-96F2-88B22A01799E}"/>
    <dgm:cxn modelId="{A9E05D82-58CC-4AA8-A5E0-4618FF2B9A13}" srcId="{B12C9F1F-D2DD-41B1-9E61-0EF26F82873B}" destId="{D61D3C3C-6585-4605-AE7B-79D95FBCE650}" srcOrd="0" destOrd="0" parTransId="{D693F215-58A7-4C5E-816C-6533D221DE30}" sibTransId="{B0FD61D1-66B8-4D0B-AEA1-D2999F3E3219}"/>
    <dgm:cxn modelId="{5E26EFE0-3B33-4EA0-939F-31C79BE1136E}" type="presOf" srcId="{97E154F6-94DF-4C78-9D70-DD6707AEA170}" destId="{77A51D08-D683-45F4-81F9-03065F65143A}" srcOrd="0" destOrd="0" presId="urn:microsoft.com/office/officeart/2005/8/layout/radial4"/>
    <dgm:cxn modelId="{CD481315-04A7-4C47-ADE7-5CD3F25CCC58}" type="presOf" srcId="{444795BD-4D9A-4647-B770-705E7AB19852}" destId="{176EA9AB-C1A1-4F5F-A981-065CD7820037}" srcOrd="0" destOrd="0" presId="urn:microsoft.com/office/officeart/2005/8/layout/radial4"/>
    <dgm:cxn modelId="{5CC60990-EA89-439F-B493-0126011857C8}" srcId="{D61D3C3C-6585-4605-AE7B-79D95FBCE650}" destId="{06257238-CD59-4B01-96FB-246B52CE2104}" srcOrd="1" destOrd="0" parTransId="{97E154F6-94DF-4C78-9D70-DD6707AEA170}" sibTransId="{237D431A-A180-4CAE-AEB2-CB1E7FB4027C}"/>
    <dgm:cxn modelId="{2DE8E1EF-7575-44A2-83B4-D33474058CA7}" type="presOf" srcId="{D4D93019-DC70-4C65-B128-839DC7B159A9}" destId="{05EA2A4E-CF53-4B16-9FE7-BC37F6C16881}" srcOrd="0" destOrd="0" presId="urn:microsoft.com/office/officeart/2005/8/layout/radial4"/>
    <dgm:cxn modelId="{F9BCF0B9-B7F1-4B36-8FE8-4366F16F3D3E}" type="presOf" srcId="{2E99E9CC-EA18-4773-BAF0-5AF4AA0515F6}" destId="{3BE7F43C-4EF9-45DC-AA0E-F7EA1C557646}" srcOrd="0" destOrd="0" presId="urn:microsoft.com/office/officeart/2005/8/layout/radial4"/>
    <dgm:cxn modelId="{AB99F338-AF05-48EE-8D8D-916EF1116B23}" type="presOf" srcId="{5AAB8A77-1418-40BD-A8AE-D48416961AF3}" destId="{1DDC30B3-0FFC-4430-9FD6-F2D442BC5CEF}" srcOrd="0" destOrd="0" presId="urn:microsoft.com/office/officeart/2005/8/layout/radial4"/>
    <dgm:cxn modelId="{226EF022-3850-45E0-B7C4-8D8E3C40E110}" type="presOf" srcId="{06257238-CD59-4B01-96FB-246B52CE2104}" destId="{9F15CB92-D2AF-4F57-9326-749D6884E956}" srcOrd="0" destOrd="0" presId="urn:microsoft.com/office/officeart/2005/8/layout/radial4"/>
    <dgm:cxn modelId="{E1CEC614-54B3-40CB-80F2-A60FF00890AA}" type="presOf" srcId="{568060E5-2B03-4E92-B759-15B4C6D3E232}" destId="{FA0D7652-E442-4301-B5C3-78A22E89EB09}" srcOrd="0" destOrd="0" presId="urn:microsoft.com/office/officeart/2005/8/layout/radial4"/>
    <dgm:cxn modelId="{6CB34D47-8A04-4984-93E1-94D5F55098CA}" type="presOf" srcId="{1D323892-87D9-4B03-A100-D1B3BB2D424A}" destId="{BF4487F9-1AAD-4E03-9A48-209826D8DFC2}" srcOrd="0" destOrd="0" presId="urn:microsoft.com/office/officeart/2005/8/layout/radial4"/>
    <dgm:cxn modelId="{DAE5E673-8ED5-4BDF-964B-7B77B6C4DB64}" srcId="{D61D3C3C-6585-4605-AE7B-79D95FBCE650}" destId="{1D323892-87D9-4B03-A100-D1B3BB2D424A}" srcOrd="2" destOrd="0" parTransId="{2E99E9CC-EA18-4773-BAF0-5AF4AA0515F6}" sibTransId="{ABCAF548-6C54-453F-B1A2-03A77697C228}"/>
    <dgm:cxn modelId="{6CE3F733-1A1F-4DCF-9FF1-B346C6516515}" srcId="{D61D3C3C-6585-4605-AE7B-79D95FBCE650}" destId="{444795BD-4D9A-4647-B770-705E7AB19852}" srcOrd="0" destOrd="0" parTransId="{D4D93019-DC70-4C65-B128-839DC7B159A9}" sibTransId="{4DD5F47B-CA14-48B1-B7A4-5F2375C1B88C}"/>
    <dgm:cxn modelId="{8FF46A1B-53FE-45F9-99BC-0FAAF163CBAF}" type="presOf" srcId="{B12C9F1F-D2DD-41B1-9E61-0EF26F82873B}" destId="{28E4E558-A7CF-4AD5-91D4-5FDAB66FB029}" srcOrd="0" destOrd="0" presId="urn:microsoft.com/office/officeart/2005/8/layout/radial4"/>
    <dgm:cxn modelId="{5D240CEC-CCB1-4ABC-9EB4-01F5E61D15BF}" type="presOf" srcId="{D61D3C3C-6585-4605-AE7B-79D95FBCE650}" destId="{05F6D9F0-2110-4C78-A686-A59EBBBDFAFC}" srcOrd="0" destOrd="0" presId="urn:microsoft.com/office/officeart/2005/8/layout/radial4"/>
    <dgm:cxn modelId="{FA034E9A-247B-451E-98F8-C42041D165EA}" type="presParOf" srcId="{28E4E558-A7CF-4AD5-91D4-5FDAB66FB029}" destId="{05F6D9F0-2110-4C78-A686-A59EBBBDFAFC}" srcOrd="0" destOrd="0" presId="urn:microsoft.com/office/officeart/2005/8/layout/radial4"/>
    <dgm:cxn modelId="{B86EE708-569B-414C-813B-939B8D1E990C}" type="presParOf" srcId="{28E4E558-A7CF-4AD5-91D4-5FDAB66FB029}" destId="{05EA2A4E-CF53-4B16-9FE7-BC37F6C16881}" srcOrd="1" destOrd="0" presId="urn:microsoft.com/office/officeart/2005/8/layout/radial4"/>
    <dgm:cxn modelId="{12077948-CA57-483D-8CC4-730814CB89FF}" type="presParOf" srcId="{28E4E558-A7CF-4AD5-91D4-5FDAB66FB029}" destId="{176EA9AB-C1A1-4F5F-A981-065CD7820037}" srcOrd="2" destOrd="0" presId="urn:microsoft.com/office/officeart/2005/8/layout/radial4"/>
    <dgm:cxn modelId="{D8B7112C-CDDF-4925-9939-E39096E743B9}" type="presParOf" srcId="{28E4E558-A7CF-4AD5-91D4-5FDAB66FB029}" destId="{77A51D08-D683-45F4-81F9-03065F65143A}" srcOrd="3" destOrd="0" presId="urn:microsoft.com/office/officeart/2005/8/layout/radial4"/>
    <dgm:cxn modelId="{E1F4C73A-7538-455D-AC82-EAAAA0733ED9}" type="presParOf" srcId="{28E4E558-A7CF-4AD5-91D4-5FDAB66FB029}" destId="{9F15CB92-D2AF-4F57-9326-749D6884E956}" srcOrd="4" destOrd="0" presId="urn:microsoft.com/office/officeart/2005/8/layout/radial4"/>
    <dgm:cxn modelId="{03DDB1EE-FE95-4F97-87B1-1735A10BCF10}" type="presParOf" srcId="{28E4E558-A7CF-4AD5-91D4-5FDAB66FB029}" destId="{3BE7F43C-4EF9-45DC-AA0E-F7EA1C557646}" srcOrd="5" destOrd="0" presId="urn:microsoft.com/office/officeart/2005/8/layout/radial4"/>
    <dgm:cxn modelId="{6DAFCC43-D06D-48D8-89D4-D2D88727E541}" type="presParOf" srcId="{28E4E558-A7CF-4AD5-91D4-5FDAB66FB029}" destId="{BF4487F9-1AAD-4E03-9A48-209826D8DFC2}" srcOrd="6" destOrd="0" presId="urn:microsoft.com/office/officeart/2005/8/layout/radial4"/>
    <dgm:cxn modelId="{7C4BC843-01D6-4851-9A59-A59D6CFCB1BB}" type="presParOf" srcId="{28E4E558-A7CF-4AD5-91D4-5FDAB66FB029}" destId="{FA0D7652-E442-4301-B5C3-78A22E89EB09}" srcOrd="7" destOrd="0" presId="urn:microsoft.com/office/officeart/2005/8/layout/radial4"/>
    <dgm:cxn modelId="{20B91637-C3D2-423B-86B4-5DFD32175DBD}" type="presParOf" srcId="{28E4E558-A7CF-4AD5-91D4-5FDAB66FB029}" destId="{1DDC30B3-0FFC-4430-9FD6-F2D442BC5CE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F493C0-1FDD-431B-888E-B8A2D65469B3}" type="doc">
      <dgm:prSet loTypeId="urn:microsoft.com/office/officeart/2005/8/layout/venn1" loCatId="relationship" qsTypeId="urn:microsoft.com/office/officeart/2005/8/quickstyle/simple2" qsCatId="simple" csTypeId="urn:microsoft.com/office/officeart/2005/8/colors/accent1_1" csCatId="accent1" phldr="1"/>
      <dgm:spPr/>
    </dgm:pt>
    <dgm:pt modelId="{A0C1E3B6-74D6-461F-A9A6-C74ECB6FCD38}">
      <dgm:prSet phldrT="[Texto]"/>
      <dgm:spPr/>
      <dgm:t>
        <a:bodyPr/>
        <a:lstStyle/>
        <a:p>
          <a:r>
            <a:rPr lang="ca-ES" dirty="0" err="1" smtClean="0">
              <a:latin typeface="+mj-lt"/>
            </a:rPr>
            <a:t>Voluntary</a:t>
          </a:r>
          <a:r>
            <a:rPr lang="ca-ES" dirty="0" smtClean="0">
              <a:latin typeface="+mj-lt"/>
            </a:rPr>
            <a:t> </a:t>
          </a:r>
          <a:r>
            <a:rPr lang="ca-ES" dirty="0" err="1" smtClean="0">
              <a:latin typeface="+mj-lt"/>
            </a:rPr>
            <a:t>simplicity</a:t>
          </a:r>
          <a:endParaRPr lang="es-ES" dirty="0">
            <a:latin typeface="+mj-lt"/>
          </a:endParaRPr>
        </a:p>
      </dgm:t>
    </dgm:pt>
    <dgm:pt modelId="{0B19471E-6D69-41A3-B311-2AD419A216F1}" type="parTrans" cxnId="{BD26A06A-AECD-42AF-892B-454EDC21E55E}">
      <dgm:prSet/>
      <dgm:spPr/>
      <dgm:t>
        <a:bodyPr/>
        <a:lstStyle/>
        <a:p>
          <a:endParaRPr lang="es-ES"/>
        </a:p>
      </dgm:t>
    </dgm:pt>
    <dgm:pt modelId="{42E9751A-3698-4E65-B815-1018696D65D2}" type="sibTrans" cxnId="{BD26A06A-AECD-42AF-892B-454EDC21E55E}">
      <dgm:prSet/>
      <dgm:spPr/>
      <dgm:t>
        <a:bodyPr/>
        <a:lstStyle/>
        <a:p>
          <a:endParaRPr lang="es-ES"/>
        </a:p>
      </dgm:t>
    </dgm:pt>
    <dgm:pt modelId="{C59F0A88-E950-419B-BF49-F15850610965}">
      <dgm:prSet phldrT="[Texto]"/>
      <dgm:spPr/>
      <dgm:t>
        <a:bodyPr/>
        <a:lstStyle/>
        <a:p>
          <a:r>
            <a:rPr lang="ca-ES" dirty="0" err="1" smtClean="0">
              <a:latin typeface="+mj-lt"/>
            </a:rPr>
            <a:t>Collective</a:t>
          </a:r>
          <a:r>
            <a:rPr lang="ca-ES" dirty="0" smtClean="0">
              <a:latin typeface="+mj-lt"/>
            </a:rPr>
            <a:t> </a:t>
          </a:r>
          <a:r>
            <a:rPr lang="ca-ES" dirty="0" err="1" smtClean="0">
              <a:latin typeface="+mj-lt"/>
            </a:rPr>
            <a:t>action</a:t>
          </a:r>
          <a:endParaRPr lang="es-ES" dirty="0">
            <a:latin typeface="+mj-lt"/>
          </a:endParaRPr>
        </a:p>
      </dgm:t>
    </dgm:pt>
    <dgm:pt modelId="{D8F85D60-6CC7-469D-A504-5D800796D640}" type="parTrans" cxnId="{703A6128-FEB9-4E1E-9CA8-22D0C699480D}">
      <dgm:prSet/>
      <dgm:spPr/>
      <dgm:t>
        <a:bodyPr/>
        <a:lstStyle/>
        <a:p>
          <a:endParaRPr lang="es-ES"/>
        </a:p>
      </dgm:t>
    </dgm:pt>
    <dgm:pt modelId="{806196E0-6BBC-4674-AA94-CD12A208E4EB}" type="sibTrans" cxnId="{703A6128-FEB9-4E1E-9CA8-22D0C699480D}">
      <dgm:prSet/>
      <dgm:spPr/>
      <dgm:t>
        <a:bodyPr/>
        <a:lstStyle/>
        <a:p>
          <a:endParaRPr lang="es-ES"/>
        </a:p>
      </dgm:t>
    </dgm:pt>
    <dgm:pt modelId="{0D532711-463E-44D0-B5F2-9152B005E2C4}">
      <dgm:prSet phldrT="[Texto]"/>
      <dgm:spPr/>
      <dgm:t>
        <a:bodyPr/>
        <a:lstStyle/>
        <a:p>
          <a:r>
            <a:rPr lang="ca-ES" dirty="0" err="1" smtClean="0">
              <a:latin typeface="+mj-lt"/>
            </a:rPr>
            <a:t>Political</a:t>
          </a:r>
          <a:r>
            <a:rPr lang="ca-ES" dirty="0" smtClean="0">
              <a:latin typeface="+mj-lt"/>
            </a:rPr>
            <a:t> </a:t>
          </a:r>
          <a:r>
            <a:rPr lang="ca-ES" dirty="0" err="1" smtClean="0">
              <a:latin typeface="+mj-lt"/>
            </a:rPr>
            <a:t>participation</a:t>
          </a:r>
          <a:endParaRPr lang="es-ES" dirty="0">
            <a:latin typeface="+mj-lt"/>
          </a:endParaRPr>
        </a:p>
      </dgm:t>
    </dgm:pt>
    <dgm:pt modelId="{37D6CA69-FEF5-4044-84F6-A1C714D8B4C4}" type="parTrans" cxnId="{2E086CC8-F3E7-49EB-9258-2949F1DA1CDD}">
      <dgm:prSet/>
      <dgm:spPr/>
      <dgm:t>
        <a:bodyPr/>
        <a:lstStyle/>
        <a:p>
          <a:endParaRPr lang="es-ES"/>
        </a:p>
      </dgm:t>
    </dgm:pt>
    <dgm:pt modelId="{0DCB0C4B-F390-45E2-B7F9-E6DACCC2CCF9}" type="sibTrans" cxnId="{2E086CC8-F3E7-49EB-9258-2949F1DA1CDD}">
      <dgm:prSet/>
      <dgm:spPr/>
      <dgm:t>
        <a:bodyPr/>
        <a:lstStyle/>
        <a:p>
          <a:endParaRPr lang="es-ES"/>
        </a:p>
      </dgm:t>
    </dgm:pt>
    <dgm:pt modelId="{FDA7DD8E-7EFA-4384-9011-07687A91FFA7}" type="pres">
      <dgm:prSet presAssocID="{63F493C0-1FDD-431B-888E-B8A2D65469B3}" presName="compositeShape" presStyleCnt="0">
        <dgm:presLayoutVars>
          <dgm:chMax val="7"/>
          <dgm:dir/>
          <dgm:resizeHandles val="exact"/>
        </dgm:presLayoutVars>
      </dgm:prSet>
      <dgm:spPr/>
    </dgm:pt>
    <dgm:pt modelId="{E9BE1712-4044-4F6D-B7F0-3B403D0175FC}" type="pres">
      <dgm:prSet presAssocID="{A0C1E3B6-74D6-461F-A9A6-C74ECB6FCD38}" presName="circ1" presStyleLbl="vennNode1" presStyleIdx="0" presStyleCnt="3"/>
      <dgm:spPr/>
      <dgm:t>
        <a:bodyPr/>
        <a:lstStyle/>
        <a:p>
          <a:endParaRPr lang="es-ES"/>
        </a:p>
      </dgm:t>
    </dgm:pt>
    <dgm:pt modelId="{C92B85AC-8A09-4BAF-A215-0042983F2A26}" type="pres">
      <dgm:prSet presAssocID="{A0C1E3B6-74D6-461F-A9A6-C74ECB6FCD3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1F1B87-AD50-4C27-B320-9AF7067DD498}" type="pres">
      <dgm:prSet presAssocID="{C59F0A88-E950-419B-BF49-F15850610965}" presName="circ2" presStyleLbl="vennNode1" presStyleIdx="1" presStyleCnt="3"/>
      <dgm:spPr/>
      <dgm:t>
        <a:bodyPr/>
        <a:lstStyle/>
        <a:p>
          <a:endParaRPr lang="es-ES"/>
        </a:p>
      </dgm:t>
    </dgm:pt>
    <dgm:pt modelId="{1FBA4FAD-8756-4209-A807-2082DA8F6941}" type="pres">
      <dgm:prSet presAssocID="{C59F0A88-E950-419B-BF49-F1585061096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371075-90F2-40E1-8EDC-ED85B9BBFC31}" type="pres">
      <dgm:prSet presAssocID="{0D532711-463E-44D0-B5F2-9152B005E2C4}" presName="circ3" presStyleLbl="vennNode1" presStyleIdx="2" presStyleCnt="3"/>
      <dgm:spPr/>
      <dgm:t>
        <a:bodyPr/>
        <a:lstStyle/>
        <a:p>
          <a:endParaRPr lang="es-ES"/>
        </a:p>
      </dgm:t>
    </dgm:pt>
    <dgm:pt modelId="{32B5C3E6-9808-45E1-A174-168179A9896F}" type="pres">
      <dgm:prSet presAssocID="{0D532711-463E-44D0-B5F2-9152B005E2C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69FBFFA-87E5-44EE-8E35-902B88AF2CB2}" type="presOf" srcId="{0D532711-463E-44D0-B5F2-9152B005E2C4}" destId="{32B5C3E6-9808-45E1-A174-168179A9896F}" srcOrd="1" destOrd="0" presId="urn:microsoft.com/office/officeart/2005/8/layout/venn1"/>
    <dgm:cxn modelId="{BD26A06A-AECD-42AF-892B-454EDC21E55E}" srcId="{63F493C0-1FDD-431B-888E-B8A2D65469B3}" destId="{A0C1E3B6-74D6-461F-A9A6-C74ECB6FCD38}" srcOrd="0" destOrd="0" parTransId="{0B19471E-6D69-41A3-B311-2AD419A216F1}" sibTransId="{42E9751A-3698-4E65-B815-1018696D65D2}"/>
    <dgm:cxn modelId="{4EF15C0E-BFF1-4FDA-A40F-439C465A51A2}" type="presOf" srcId="{C59F0A88-E950-419B-BF49-F15850610965}" destId="{1FBA4FAD-8756-4209-A807-2082DA8F6941}" srcOrd="1" destOrd="0" presId="urn:microsoft.com/office/officeart/2005/8/layout/venn1"/>
    <dgm:cxn modelId="{B6D42ADB-0841-4C7C-B3BB-B00AB8FD14FD}" type="presOf" srcId="{0D532711-463E-44D0-B5F2-9152B005E2C4}" destId="{90371075-90F2-40E1-8EDC-ED85B9BBFC31}" srcOrd="0" destOrd="0" presId="urn:microsoft.com/office/officeart/2005/8/layout/venn1"/>
    <dgm:cxn modelId="{0E6EAE3F-ADCB-476E-B706-5D14379D2DD8}" type="presOf" srcId="{63F493C0-1FDD-431B-888E-B8A2D65469B3}" destId="{FDA7DD8E-7EFA-4384-9011-07687A91FFA7}" srcOrd="0" destOrd="0" presId="urn:microsoft.com/office/officeart/2005/8/layout/venn1"/>
    <dgm:cxn modelId="{42B76E65-3E2C-4BCF-BADE-64BFAC1B97FA}" type="presOf" srcId="{C59F0A88-E950-419B-BF49-F15850610965}" destId="{FA1F1B87-AD50-4C27-B320-9AF7067DD498}" srcOrd="0" destOrd="0" presId="urn:microsoft.com/office/officeart/2005/8/layout/venn1"/>
    <dgm:cxn modelId="{EA573340-7505-467B-9358-898EC9FD46E7}" type="presOf" srcId="{A0C1E3B6-74D6-461F-A9A6-C74ECB6FCD38}" destId="{C92B85AC-8A09-4BAF-A215-0042983F2A26}" srcOrd="1" destOrd="0" presId="urn:microsoft.com/office/officeart/2005/8/layout/venn1"/>
    <dgm:cxn modelId="{0C40B52F-3D40-4154-87D0-5F3B37FC1C34}" type="presOf" srcId="{A0C1E3B6-74D6-461F-A9A6-C74ECB6FCD38}" destId="{E9BE1712-4044-4F6D-B7F0-3B403D0175FC}" srcOrd="0" destOrd="0" presId="urn:microsoft.com/office/officeart/2005/8/layout/venn1"/>
    <dgm:cxn modelId="{2E086CC8-F3E7-49EB-9258-2949F1DA1CDD}" srcId="{63F493C0-1FDD-431B-888E-B8A2D65469B3}" destId="{0D532711-463E-44D0-B5F2-9152B005E2C4}" srcOrd="2" destOrd="0" parTransId="{37D6CA69-FEF5-4044-84F6-A1C714D8B4C4}" sibTransId="{0DCB0C4B-F390-45E2-B7F9-E6DACCC2CCF9}"/>
    <dgm:cxn modelId="{703A6128-FEB9-4E1E-9CA8-22D0C699480D}" srcId="{63F493C0-1FDD-431B-888E-B8A2D65469B3}" destId="{C59F0A88-E950-419B-BF49-F15850610965}" srcOrd="1" destOrd="0" parTransId="{D8F85D60-6CC7-469D-A504-5D800796D640}" sibTransId="{806196E0-6BBC-4674-AA94-CD12A208E4EB}"/>
    <dgm:cxn modelId="{209E4699-5BE1-41A4-AE23-BB76C1974E27}" type="presParOf" srcId="{FDA7DD8E-7EFA-4384-9011-07687A91FFA7}" destId="{E9BE1712-4044-4F6D-B7F0-3B403D0175FC}" srcOrd="0" destOrd="0" presId="urn:microsoft.com/office/officeart/2005/8/layout/venn1"/>
    <dgm:cxn modelId="{8D3C9AB5-8F77-468B-8AC1-2C4147E6DC6B}" type="presParOf" srcId="{FDA7DD8E-7EFA-4384-9011-07687A91FFA7}" destId="{C92B85AC-8A09-4BAF-A215-0042983F2A26}" srcOrd="1" destOrd="0" presId="urn:microsoft.com/office/officeart/2005/8/layout/venn1"/>
    <dgm:cxn modelId="{428DC85D-6BB4-4913-8829-84E172724D0A}" type="presParOf" srcId="{FDA7DD8E-7EFA-4384-9011-07687A91FFA7}" destId="{FA1F1B87-AD50-4C27-B320-9AF7067DD498}" srcOrd="2" destOrd="0" presId="urn:microsoft.com/office/officeart/2005/8/layout/venn1"/>
    <dgm:cxn modelId="{B69ECDCE-6EC9-4A74-B942-EB64EF9A7275}" type="presParOf" srcId="{FDA7DD8E-7EFA-4384-9011-07687A91FFA7}" destId="{1FBA4FAD-8756-4209-A807-2082DA8F6941}" srcOrd="3" destOrd="0" presId="urn:microsoft.com/office/officeart/2005/8/layout/venn1"/>
    <dgm:cxn modelId="{1D7D539B-10B0-43D4-A8A6-D1FA83192E97}" type="presParOf" srcId="{FDA7DD8E-7EFA-4384-9011-07687A91FFA7}" destId="{90371075-90F2-40E1-8EDC-ED85B9BBFC31}" srcOrd="4" destOrd="0" presId="urn:microsoft.com/office/officeart/2005/8/layout/venn1"/>
    <dgm:cxn modelId="{EE38BD8E-20A1-41D9-9354-B0B2B1C83B3D}" type="presParOf" srcId="{FDA7DD8E-7EFA-4384-9011-07687A91FFA7}" destId="{32B5C3E6-9808-45E1-A174-168179A9896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BDF245-29F3-4F0E-9EA4-A62A2244F4F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9CB103F-E6D8-4012-BC12-C8756B08CEA5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prstDash val="dash"/>
        </a:ln>
      </dgm:spPr>
      <dgm:t>
        <a:bodyPr/>
        <a:lstStyle/>
        <a:p>
          <a:r>
            <a:rPr lang="en-GB" noProof="0" dirty="0" smtClean="0">
              <a:latin typeface="+mj-lt"/>
            </a:rPr>
            <a:t>Social Structure</a:t>
          </a:r>
          <a:endParaRPr lang="en-GB" noProof="0" dirty="0">
            <a:latin typeface="+mj-lt"/>
          </a:endParaRPr>
        </a:p>
      </dgm:t>
    </dgm:pt>
    <dgm:pt modelId="{3533975D-E197-42B7-8895-6894A8038248}" type="parTrans" cxnId="{A2FC34FD-EC64-4D36-A99E-A913EDCC98EA}">
      <dgm:prSet/>
      <dgm:spPr/>
      <dgm:t>
        <a:bodyPr/>
        <a:lstStyle/>
        <a:p>
          <a:endParaRPr lang="en-GB" noProof="0" dirty="0">
            <a:latin typeface="+mj-lt"/>
          </a:endParaRPr>
        </a:p>
      </dgm:t>
    </dgm:pt>
    <dgm:pt modelId="{6F652B5D-CA05-49A1-88F6-AC9DACC52C1A}" type="sibTrans" cxnId="{A2FC34FD-EC64-4D36-A99E-A913EDCC98EA}">
      <dgm:prSet/>
      <dgm:spPr/>
      <dgm:t>
        <a:bodyPr/>
        <a:lstStyle/>
        <a:p>
          <a:endParaRPr lang="en-GB" noProof="0" dirty="0">
            <a:latin typeface="+mj-lt"/>
          </a:endParaRPr>
        </a:p>
      </dgm:t>
    </dgm:pt>
    <dgm:pt modelId="{D8AA5AC1-FA16-44B2-AF0A-3C5852A56A1C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prstDash val="dash"/>
        </a:ln>
      </dgm:spPr>
      <dgm:t>
        <a:bodyPr/>
        <a:lstStyle/>
        <a:p>
          <a:r>
            <a:rPr lang="en-GB" noProof="0" dirty="0" smtClean="0">
              <a:latin typeface="+mj-lt"/>
            </a:rPr>
            <a:t>Educational System</a:t>
          </a:r>
          <a:endParaRPr lang="en-GB" noProof="0" dirty="0">
            <a:latin typeface="+mj-lt"/>
          </a:endParaRPr>
        </a:p>
      </dgm:t>
    </dgm:pt>
    <dgm:pt modelId="{D11718FA-BAAC-4D0C-B3C3-F77BC4DA5561}" type="parTrans" cxnId="{3B4BFD5F-9775-4ECB-90A1-6D701932E1A2}">
      <dgm:prSet/>
      <dgm:spPr/>
      <dgm:t>
        <a:bodyPr/>
        <a:lstStyle/>
        <a:p>
          <a:endParaRPr lang="en-GB" noProof="0" dirty="0">
            <a:latin typeface="+mj-lt"/>
          </a:endParaRPr>
        </a:p>
      </dgm:t>
    </dgm:pt>
    <dgm:pt modelId="{8DC18100-6009-4E1F-8F9E-57051E8914E3}" type="sibTrans" cxnId="{3B4BFD5F-9775-4ECB-90A1-6D701932E1A2}">
      <dgm:prSet/>
      <dgm:spPr/>
      <dgm:t>
        <a:bodyPr/>
        <a:lstStyle/>
        <a:p>
          <a:endParaRPr lang="en-GB" noProof="0" dirty="0">
            <a:latin typeface="+mj-lt"/>
          </a:endParaRPr>
        </a:p>
      </dgm:t>
    </dgm:pt>
    <dgm:pt modelId="{FC727DB1-39A3-4059-BEE3-A061010D5B26}" type="pres">
      <dgm:prSet presAssocID="{C6BDF245-29F3-4F0E-9EA4-A62A2244F4F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8F2DBD-1CA3-4ABC-908B-3E2415CB69E2}" type="pres">
      <dgm:prSet presAssocID="{89CB103F-E6D8-4012-BC12-C8756B08CEA5}" presName="dummy" presStyleCnt="0"/>
      <dgm:spPr/>
    </dgm:pt>
    <dgm:pt modelId="{6697FBA9-5148-416B-B21A-E3AE8D749DFD}" type="pres">
      <dgm:prSet presAssocID="{89CB103F-E6D8-4012-BC12-C8756B08CEA5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B0E68E-9FBC-401D-94AA-43216976F37C}" type="pres">
      <dgm:prSet presAssocID="{6F652B5D-CA05-49A1-88F6-AC9DACC52C1A}" presName="sibTrans" presStyleLbl="node1" presStyleIdx="0" presStyleCnt="2"/>
      <dgm:spPr/>
      <dgm:t>
        <a:bodyPr/>
        <a:lstStyle/>
        <a:p>
          <a:endParaRPr lang="es-ES"/>
        </a:p>
      </dgm:t>
    </dgm:pt>
    <dgm:pt modelId="{90D31CFE-95AD-4ABB-A374-E7D8519AAE22}" type="pres">
      <dgm:prSet presAssocID="{D8AA5AC1-FA16-44B2-AF0A-3C5852A56A1C}" presName="dummy" presStyleCnt="0"/>
      <dgm:spPr/>
    </dgm:pt>
    <dgm:pt modelId="{2374B5B3-C000-4670-A2DA-6698E8CAD128}" type="pres">
      <dgm:prSet presAssocID="{D8AA5AC1-FA16-44B2-AF0A-3C5852A56A1C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857B14-1250-4B0A-B8A7-B12468CBB880}" type="pres">
      <dgm:prSet presAssocID="{8DC18100-6009-4E1F-8F9E-57051E8914E3}" presName="sibTrans" presStyleLbl="node1" presStyleIdx="1" presStyleCnt="2"/>
      <dgm:spPr/>
      <dgm:t>
        <a:bodyPr/>
        <a:lstStyle/>
        <a:p>
          <a:endParaRPr lang="es-ES"/>
        </a:p>
      </dgm:t>
    </dgm:pt>
  </dgm:ptLst>
  <dgm:cxnLst>
    <dgm:cxn modelId="{3B4BFD5F-9775-4ECB-90A1-6D701932E1A2}" srcId="{C6BDF245-29F3-4F0E-9EA4-A62A2244F4F5}" destId="{D8AA5AC1-FA16-44B2-AF0A-3C5852A56A1C}" srcOrd="1" destOrd="0" parTransId="{D11718FA-BAAC-4D0C-B3C3-F77BC4DA5561}" sibTransId="{8DC18100-6009-4E1F-8F9E-57051E8914E3}"/>
    <dgm:cxn modelId="{E21E1D61-17D8-4F91-A1B1-ABC0F2E9809F}" type="presOf" srcId="{8DC18100-6009-4E1F-8F9E-57051E8914E3}" destId="{B4857B14-1250-4B0A-B8A7-B12468CBB880}" srcOrd="0" destOrd="0" presId="urn:microsoft.com/office/officeart/2005/8/layout/cycle1"/>
    <dgm:cxn modelId="{40203B86-DF8F-484C-8522-7751D9DCAE8D}" type="presOf" srcId="{C6BDF245-29F3-4F0E-9EA4-A62A2244F4F5}" destId="{FC727DB1-39A3-4059-BEE3-A061010D5B26}" srcOrd="0" destOrd="0" presId="urn:microsoft.com/office/officeart/2005/8/layout/cycle1"/>
    <dgm:cxn modelId="{14F77743-DFA6-452A-806A-77B66B34FC99}" type="presOf" srcId="{6F652B5D-CA05-49A1-88F6-AC9DACC52C1A}" destId="{4CB0E68E-9FBC-401D-94AA-43216976F37C}" srcOrd="0" destOrd="0" presId="urn:microsoft.com/office/officeart/2005/8/layout/cycle1"/>
    <dgm:cxn modelId="{85E13EDC-784D-4D5E-9161-E32A9BA6F634}" type="presOf" srcId="{89CB103F-E6D8-4012-BC12-C8756B08CEA5}" destId="{6697FBA9-5148-416B-B21A-E3AE8D749DFD}" srcOrd="0" destOrd="0" presId="urn:microsoft.com/office/officeart/2005/8/layout/cycle1"/>
    <dgm:cxn modelId="{A2FC34FD-EC64-4D36-A99E-A913EDCC98EA}" srcId="{C6BDF245-29F3-4F0E-9EA4-A62A2244F4F5}" destId="{89CB103F-E6D8-4012-BC12-C8756B08CEA5}" srcOrd="0" destOrd="0" parTransId="{3533975D-E197-42B7-8895-6894A8038248}" sibTransId="{6F652B5D-CA05-49A1-88F6-AC9DACC52C1A}"/>
    <dgm:cxn modelId="{54853E6F-92DB-41F8-9EC9-BC811EF29D8F}" type="presOf" srcId="{D8AA5AC1-FA16-44B2-AF0A-3C5852A56A1C}" destId="{2374B5B3-C000-4670-A2DA-6698E8CAD128}" srcOrd="0" destOrd="0" presId="urn:microsoft.com/office/officeart/2005/8/layout/cycle1"/>
    <dgm:cxn modelId="{9B990919-15AC-4D37-9418-C73649DDADF9}" type="presParOf" srcId="{FC727DB1-39A3-4059-BEE3-A061010D5B26}" destId="{388F2DBD-1CA3-4ABC-908B-3E2415CB69E2}" srcOrd="0" destOrd="0" presId="urn:microsoft.com/office/officeart/2005/8/layout/cycle1"/>
    <dgm:cxn modelId="{EA1FB44F-3CB5-4E91-BAFD-AAC041BFF9E2}" type="presParOf" srcId="{FC727DB1-39A3-4059-BEE3-A061010D5B26}" destId="{6697FBA9-5148-416B-B21A-E3AE8D749DFD}" srcOrd="1" destOrd="0" presId="urn:microsoft.com/office/officeart/2005/8/layout/cycle1"/>
    <dgm:cxn modelId="{AE273903-6F88-4B08-A297-40F52E47F9F7}" type="presParOf" srcId="{FC727DB1-39A3-4059-BEE3-A061010D5B26}" destId="{4CB0E68E-9FBC-401D-94AA-43216976F37C}" srcOrd="2" destOrd="0" presId="urn:microsoft.com/office/officeart/2005/8/layout/cycle1"/>
    <dgm:cxn modelId="{C29CD018-C680-434E-AC29-A983516CD66A}" type="presParOf" srcId="{FC727DB1-39A3-4059-BEE3-A061010D5B26}" destId="{90D31CFE-95AD-4ABB-A374-E7D8519AAE22}" srcOrd="3" destOrd="0" presId="urn:microsoft.com/office/officeart/2005/8/layout/cycle1"/>
    <dgm:cxn modelId="{EAB56160-88C6-4521-B7C5-B004D2A10E6A}" type="presParOf" srcId="{FC727DB1-39A3-4059-BEE3-A061010D5B26}" destId="{2374B5B3-C000-4670-A2DA-6698E8CAD128}" srcOrd="4" destOrd="0" presId="urn:microsoft.com/office/officeart/2005/8/layout/cycle1"/>
    <dgm:cxn modelId="{245925CC-C950-4A08-A2A1-9C60D640E1C7}" type="presParOf" srcId="{FC727DB1-39A3-4059-BEE3-A061010D5B26}" destId="{B4857B14-1250-4B0A-B8A7-B12468CBB880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25105B-0C19-49A4-B48E-E631CCEA037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380402C-EC19-4FFD-911B-CF239B6578AD}">
      <dgm:prSet phldrT="[Texto]"/>
      <dgm:spPr/>
      <dgm:t>
        <a:bodyPr/>
        <a:lstStyle/>
        <a:p>
          <a:r>
            <a:rPr lang="en-GB" noProof="0" dirty="0" smtClean="0">
              <a:latin typeface="+mj-lt"/>
            </a:rPr>
            <a:t>Socializing citizens to be part of the existing society</a:t>
          </a:r>
          <a:endParaRPr lang="en-GB" noProof="0" dirty="0">
            <a:latin typeface="+mj-lt"/>
          </a:endParaRPr>
        </a:p>
      </dgm:t>
    </dgm:pt>
    <dgm:pt modelId="{91B51F83-7E7E-4A1A-88CD-12D34AFD9348}" type="parTrans" cxnId="{01C8C249-53EE-4ED6-86B9-19662BAEB9DD}">
      <dgm:prSet/>
      <dgm:spPr/>
      <dgm:t>
        <a:bodyPr/>
        <a:lstStyle/>
        <a:p>
          <a:endParaRPr lang="es-ES"/>
        </a:p>
      </dgm:t>
    </dgm:pt>
    <dgm:pt modelId="{CE69C3B8-0D0F-42F6-9857-B0ABF23F8EC5}" type="sibTrans" cxnId="{01C8C249-53EE-4ED6-86B9-19662BAEB9DD}">
      <dgm:prSet/>
      <dgm:spPr/>
      <dgm:t>
        <a:bodyPr/>
        <a:lstStyle/>
        <a:p>
          <a:endParaRPr lang="es-ES"/>
        </a:p>
      </dgm:t>
    </dgm:pt>
    <dgm:pt modelId="{934B8FD1-6F9D-4C67-B121-36A858E6686F}">
      <dgm:prSet phldrT="[Texto]"/>
      <dgm:spPr/>
      <dgm:t>
        <a:bodyPr/>
        <a:lstStyle/>
        <a:p>
          <a:r>
            <a:rPr lang="en-GB" noProof="0" dirty="0" smtClean="0">
              <a:latin typeface="+mj-lt"/>
            </a:rPr>
            <a:t>Providing citizens with the tools and the critical spirit to try to find new ways of doing things</a:t>
          </a:r>
          <a:endParaRPr lang="en-GB" noProof="0" dirty="0">
            <a:latin typeface="+mj-lt"/>
          </a:endParaRPr>
        </a:p>
      </dgm:t>
    </dgm:pt>
    <dgm:pt modelId="{7652C6F6-0B6F-4910-8F9D-799D08577308}" type="parTrans" cxnId="{BC841A1F-4432-4680-8AF4-8B1C5EFD83BF}">
      <dgm:prSet/>
      <dgm:spPr/>
      <dgm:t>
        <a:bodyPr/>
        <a:lstStyle/>
        <a:p>
          <a:endParaRPr lang="es-ES"/>
        </a:p>
      </dgm:t>
    </dgm:pt>
    <dgm:pt modelId="{4CE5F625-074A-4818-AB6C-6D5D2CDB9273}" type="sibTrans" cxnId="{BC841A1F-4432-4680-8AF4-8B1C5EFD83BF}">
      <dgm:prSet/>
      <dgm:spPr/>
      <dgm:t>
        <a:bodyPr/>
        <a:lstStyle/>
        <a:p>
          <a:endParaRPr lang="es-ES"/>
        </a:p>
      </dgm:t>
    </dgm:pt>
    <dgm:pt modelId="{1F309ABD-1C5E-48F3-BD53-F5492B76D293}" type="pres">
      <dgm:prSet presAssocID="{9525105B-0C19-49A4-B48E-E631CCEA037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C36949-6CCA-48E1-A259-19D98321EA38}" type="pres">
      <dgm:prSet presAssocID="{9525105B-0C19-49A4-B48E-E631CCEA0373}" presName="divider" presStyleLbl="fgShp" presStyleIdx="0" presStyleCnt="1"/>
      <dgm:spPr/>
    </dgm:pt>
    <dgm:pt modelId="{A8410170-76D1-474A-BD90-F9EF151C165E}" type="pres">
      <dgm:prSet presAssocID="{C380402C-EC19-4FFD-911B-CF239B6578AD}" presName="downArrow" presStyleLbl="node1" presStyleIdx="0" presStyleCnt="2" custScaleX="64122" custScaleY="71844"/>
      <dgm:spPr/>
    </dgm:pt>
    <dgm:pt modelId="{9074E86D-0E77-45DB-A9E9-80B6CEB84B0D}" type="pres">
      <dgm:prSet presAssocID="{C380402C-EC19-4FFD-911B-CF239B6578AD}" presName="downArrowText" presStyleLbl="revTx" presStyleIdx="0" presStyleCnt="2" custScaleX="144601" custScaleY="85622" custLinFactNeighborX="11712" custLinFactNeighborY="96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22B58A-975F-4593-9A10-EE8727CEA89A}" type="pres">
      <dgm:prSet presAssocID="{934B8FD1-6F9D-4C67-B121-36A858E6686F}" presName="upArrow" presStyleLbl="node1" presStyleIdx="1" presStyleCnt="2" custScaleX="64576" custScaleY="67963"/>
      <dgm:spPr/>
    </dgm:pt>
    <dgm:pt modelId="{54FCFF94-256A-4152-AC5A-D33E440593E1}" type="pres">
      <dgm:prSet presAssocID="{934B8FD1-6F9D-4C67-B121-36A858E6686F}" presName="upArrowText" presStyleLbl="revTx" presStyleIdx="1" presStyleCnt="2" custScaleX="156836" custScaleY="87866" custLinFactNeighborX="-14766" custLinFactNeighborY="-7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6D4D12C-5070-4824-8B27-D51B0E9C14AD}" type="presOf" srcId="{934B8FD1-6F9D-4C67-B121-36A858E6686F}" destId="{54FCFF94-256A-4152-AC5A-D33E440593E1}" srcOrd="0" destOrd="0" presId="urn:microsoft.com/office/officeart/2005/8/layout/arrow3"/>
    <dgm:cxn modelId="{01C8C249-53EE-4ED6-86B9-19662BAEB9DD}" srcId="{9525105B-0C19-49A4-B48E-E631CCEA0373}" destId="{C380402C-EC19-4FFD-911B-CF239B6578AD}" srcOrd="0" destOrd="0" parTransId="{91B51F83-7E7E-4A1A-88CD-12D34AFD9348}" sibTransId="{CE69C3B8-0D0F-42F6-9857-B0ABF23F8EC5}"/>
    <dgm:cxn modelId="{AFDF0110-0B09-4466-842B-7665927CDEC4}" type="presOf" srcId="{C380402C-EC19-4FFD-911B-CF239B6578AD}" destId="{9074E86D-0E77-45DB-A9E9-80B6CEB84B0D}" srcOrd="0" destOrd="0" presId="urn:microsoft.com/office/officeart/2005/8/layout/arrow3"/>
    <dgm:cxn modelId="{F71B5A8E-02DA-4860-9C80-983E2996A940}" type="presOf" srcId="{9525105B-0C19-49A4-B48E-E631CCEA0373}" destId="{1F309ABD-1C5E-48F3-BD53-F5492B76D293}" srcOrd="0" destOrd="0" presId="urn:microsoft.com/office/officeart/2005/8/layout/arrow3"/>
    <dgm:cxn modelId="{BC841A1F-4432-4680-8AF4-8B1C5EFD83BF}" srcId="{9525105B-0C19-49A4-B48E-E631CCEA0373}" destId="{934B8FD1-6F9D-4C67-B121-36A858E6686F}" srcOrd="1" destOrd="0" parTransId="{7652C6F6-0B6F-4910-8F9D-799D08577308}" sibTransId="{4CE5F625-074A-4818-AB6C-6D5D2CDB9273}"/>
    <dgm:cxn modelId="{0FD5A5E5-F686-4AB8-99F6-9449959FCCCC}" type="presParOf" srcId="{1F309ABD-1C5E-48F3-BD53-F5492B76D293}" destId="{87C36949-6CCA-48E1-A259-19D98321EA38}" srcOrd="0" destOrd="0" presId="urn:microsoft.com/office/officeart/2005/8/layout/arrow3"/>
    <dgm:cxn modelId="{EB5F8D6E-B1FE-4B3F-A04C-5F83290FD64B}" type="presParOf" srcId="{1F309ABD-1C5E-48F3-BD53-F5492B76D293}" destId="{A8410170-76D1-474A-BD90-F9EF151C165E}" srcOrd="1" destOrd="0" presId="urn:microsoft.com/office/officeart/2005/8/layout/arrow3"/>
    <dgm:cxn modelId="{E968BEDE-C27B-4480-94E3-A98543E62615}" type="presParOf" srcId="{1F309ABD-1C5E-48F3-BD53-F5492B76D293}" destId="{9074E86D-0E77-45DB-A9E9-80B6CEB84B0D}" srcOrd="2" destOrd="0" presId="urn:microsoft.com/office/officeart/2005/8/layout/arrow3"/>
    <dgm:cxn modelId="{61061808-8350-482A-9AE4-BE7E71C7A3C6}" type="presParOf" srcId="{1F309ABD-1C5E-48F3-BD53-F5492B76D293}" destId="{D522B58A-975F-4593-9A10-EE8727CEA89A}" srcOrd="3" destOrd="0" presId="urn:microsoft.com/office/officeart/2005/8/layout/arrow3"/>
    <dgm:cxn modelId="{24E98FF5-EDFF-457A-8E6B-38E61A2885D1}" type="presParOf" srcId="{1F309ABD-1C5E-48F3-BD53-F5492B76D293}" destId="{54FCFF94-256A-4152-AC5A-D33E440593E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6D9F0-2110-4C78-A686-A59EBBBDFAFC}">
      <dsp:nvSpPr>
        <dsp:cNvPr id="0" name=""/>
        <dsp:cNvSpPr/>
      </dsp:nvSpPr>
      <dsp:spPr>
        <a:xfrm>
          <a:off x="2094168" y="815543"/>
          <a:ext cx="2627747" cy="839426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Reproduction of STATUS QUO and SOCIAL STRUCTURE</a:t>
          </a:r>
          <a:endParaRPr lang="en-GB" sz="1600" kern="1200" noProof="0" dirty="0"/>
        </a:p>
      </dsp:txBody>
      <dsp:txXfrm>
        <a:off x="2478993" y="938474"/>
        <a:ext cx="1858097" cy="593564"/>
      </dsp:txXfrm>
    </dsp:sp>
    <dsp:sp modelId="{05EA2A4E-CF53-4B16-9FE7-BC37F6C16881}">
      <dsp:nvSpPr>
        <dsp:cNvPr id="0" name=""/>
        <dsp:cNvSpPr/>
      </dsp:nvSpPr>
      <dsp:spPr>
        <a:xfrm rot="10837998">
          <a:off x="989986" y="1099665"/>
          <a:ext cx="1044228" cy="229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EA9AB-C1A1-4F5F-A981-065CD7820037}">
      <dsp:nvSpPr>
        <dsp:cNvPr id="0" name=""/>
        <dsp:cNvSpPr/>
      </dsp:nvSpPr>
      <dsp:spPr>
        <a:xfrm>
          <a:off x="388816" y="902838"/>
          <a:ext cx="1202402" cy="6113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Behaviour</a:t>
          </a:r>
          <a:endParaRPr lang="en-GB" sz="1800" kern="1200" noProof="0" dirty="0"/>
        </a:p>
      </dsp:txBody>
      <dsp:txXfrm>
        <a:off x="406723" y="920745"/>
        <a:ext cx="1166588" cy="575566"/>
      </dsp:txXfrm>
    </dsp:sp>
    <dsp:sp modelId="{77A51D08-D683-45F4-81F9-03065F65143A}">
      <dsp:nvSpPr>
        <dsp:cNvPr id="0" name=""/>
        <dsp:cNvSpPr/>
      </dsp:nvSpPr>
      <dsp:spPr>
        <a:xfrm rot="13249911">
          <a:off x="2226833" y="439809"/>
          <a:ext cx="786731" cy="229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5CB92-D2AF-4F57-9326-749D6884E956}">
      <dsp:nvSpPr>
        <dsp:cNvPr id="0" name=""/>
        <dsp:cNvSpPr/>
      </dsp:nvSpPr>
      <dsp:spPr>
        <a:xfrm>
          <a:off x="1697578" y="-8445"/>
          <a:ext cx="1249975" cy="6113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Values</a:t>
          </a:r>
        </a:p>
      </dsp:txBody>
      <dsp:txXfrm>
        <a:off x="1715485" y="9462"/>
        <a:ext cx="1214161" cy="575566"/>
      </dsp:txXfrm>
    </dsp:sp>
    <dsp:sp modelId="{3BE7F43C-4EF9-45DC-AA0E-F7EA1C557646}">
      <dsp:nvSpPr>
        <dsp:cNvPr id="0" name=""/>
        <dsp:cNvSpPr/>
      </dsp:nvSpPr>
      <dsp:spPr>
        <a:xfrm rot="17780163">
          <a:off x="3469811" y="421706"/>
          <a:ext cx="568408" cy="229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487F9-1AAD-4E03-9A48-209826D8DFC2}">
      <dsp:nvSpPr>
        <dsp:cNvPr id="0" name=""/>
        <dsp:cNvSpPr/>
      </dsp:nvSpPr>
      <dsp:spPr>
        <a:xfrm>
          <a:off x="3353768" y="13118"/>
          <a:ext cx="1052660" cy="5370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Skills</a:t>
          </a:r>
          <a:endParaRPr lang="en-GB" sz="1400" kern="1200" noProof="0" dirty="0"/>
        </a:p>
      </dsp:txBody>
      <dsp:txXfrm>
        <a:off x="3369497" y="28847"/>
        <a:ext cx="1021202" cy="505572"/>
      </dsp:txXfrm>
    </dsp:sp>
    <dsp:sp modelId="{FA0D7652-E442-4301-B5C3-78A22E89EB09}">
      <dsp:nvSpPr>
        <dsp:cNvPr id="0" name=""/>
        <dsp:cNvSpPr/>
      </dsp:nvSpPr>
      <dsp:spPr>
        <a:xfrm rot="21433050">
          <a:off x="4763967" y="1030650"/>
          <a:ext cx="990542" cy="229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C30B3-0FFC-4430-9FD6-F2D442BC5CEF}">
      <dsp:nvSpPr>
        <dsp:cNvPr id="0" name=""/>
        <dsp:cNvSpPr/>
      </dsp:nvSpPr>
      <dsp:spPr>
        <a:xfrm>
          <a:off x="5158662" y="815551"/>
          <a:ext cx="1190526" cy="6113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Knowledge</a:t>
          </a:r>
          <a:endParaRPr lang="en-GB" sz="1800" kern="1200" noProof="0" dirty="0"/>
        </a:p>
      </dsp:txBody>
      <dsp:txXfrm>
        <a:off x="5176569" y="833458"/>
        <a:ext cx="1154712" cy="575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E1712-4044-4F6D-B7F0-3B403D0175FC}">
      <dsp:nvSpPr>
        <dsp:cNvPr id="0" name=""/>
        <dsp:cNvSpPr/>
      </dsp:nvSpPr>
      <dsp:spPr>
        <a:xfrm>
          <a:off x="991557" y="36693"/>
          <a:ext cx="1761300" cy="17613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500" kern="1200" dirty="0" err="1" smtClean="0">
              <a:latin typeface="+mj-lt"/>
            </a:rPr>
            <a:t>Voluntary</a:t>
          </a:r>
          <a:r>
            <a:rPr lang="ca-ES" sz="1500" kern="1200" dirty="0" smtClean="0">
              <a:latin typeface="+mj-lt"/>
            </a:rPr>
            <a:t> </a:t>
          </a:r>
          <a:r>
            <a:rPr lang="ca-ES" sz="1500" kern="1200" dirty="0" err="1" smtClean="0">
              <a:latin typeface="+mj-lt"/>
            </a:rPr>
            <a:t>simplicity</a:t>
          </a:r>
          <a:endParaRPr lang="es-ES" sz="1500" kern="1200" dirty="0">
            <a:latin typeface="+mj-lt"/>
          </a:endParaRPr>
        </a:p>
      </dsp:txBody>
      <dsp:txXfrm>
        <a:off x="1226397" y="344921"/>
        <a:ext cx="1291620" cy="792585"/>
      </dsp:txXfrm>
    </dsp:sp>
    <dsp:sp modelId="{FA1F1B87-AD50-4C27-B320-9AF7067DD498}">
      <dsp:nvSpPr>
        <dsp:cNvPr id="0" name=""/>
        <dsp:cNvSpPr/>
      </dsp:nvSpPr>
      <dsp:spPr>
        <a:xfrm>
          <a:off x="1627093" y="1137506"/>
          <a:ext cx="1761300" cy="17613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500" kern="1200" dirty="0" err="1" smtClean="0">
              <a:latin typeface="+mj-lt"/>
            </a:rPr>
            <a:t>Collective</a:t>
          </a:r>
          <a:r>
            <a:rPr lang="ca-ES" sz="1500" kern="1200" dirty="0" smtClean="0">
              <a:latin typeface="+mj-lt"/>
            </a:rPr>
            <a:t> </a:t>
          </a:r>
          <a:r>
            <a:rPr lang="ca-ES" sz="1500" kern="1200" dirty="0" err="1" smtClean="0">
              <a:latin typeface="+mj-lt"/>
            </a:rPr>
            <a:t>action</a:t>
          </a:r>
          <a:endParaRPr lang="es-ES" sz="1500" kern="1200" dirty="0">
            <a:latin typeface="+mj-lt"/>
          </a:endParaRPr>
        </a:p>
      </dsp:txBody>
      <dsp:txXfrm>
        <a:off x="2165758" y="1592509"/>
        <a:ext cx="1056780" cy="968715"/>
      </dsp:txXfrm>
    </dsp:sp>
    <dsp:sp modelId="{90371075-90F2-40E1-8EDC-ED85B9BBFC31}">
      <dsp:nvSpPr>
        <dsp:cNvPr id="0" name=""/>
        <dsp:cNvSpPr/>
      </dsp:nvSpPr>
      <dsp:spPr>
        <a:xfrm>
          <a:off x="356021" y="1137506"/>
          <a:ext cx="1761300" cy="17613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500" kern="1200" dirty="0" err="1" smtClean="0">
              <a:latin typeface="+mj-lt"/>
            </a:rPr>
            <a:t>Political</a:t>
          </a:r>
          <a:r>
            <a:rPr lang="ca-ES" sz="1500" kern="1200" dirty="0" smtClean="0">
              <a:latin typeface="+mj-lt"/>
            </a:rPr>
            <a:t> </a:t>
          </a:r>
          <a:r>
            <a:rPr lang="ca-ES" sz="1500" kern="1200" dirty="0" err="1" smtClean="0">
              <a:latin typeface="+mj-lt"/>
            </a:rPr>
            <a:t>participation</a:t>
          </a:r>
          <a:endParaRPr lang="es-ES" sz="1500" kern="1200" dirty="0">
            <a:latin typeface="+mj-lt"/>
          </a:endParaRPr>
        </a:p>
      </dsp:txBody>
      <dsp:txXfrm>
        <a:off x="521877" y="1592509"/>
        <a:ext cx="1056780" cy="9687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FBA9-5148-416B-B21A-E3AE8D749DFD}">
      <dsp:nvSpPr>
        <dsp:cNvPr id="0" name=""/>
        <dsp:cNvSpPr/>
      </dsp:nvSpPr>
      <dsp:spPr>
        <a:xfrm>
          <a:off x="2150874" y="796831"/>
          <a:ext cx="1315257" cy="131525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dash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>
              <a:latin typeface="+mj-lt"/>
            </a:rPr>
            <a:t>Social Structure</a:t>
          </a:r>
          <a:endParaRPr lang="en-GB" sz="1900" kern="1200" noProof="0" dirty="0">
            <a:latin typeface="+mj-lt"/>
          </a:endParaRPr>
        </a:p>
      </dsp:txBody>
      <dsp:txXfrm>
        <a:off x="2150874" y="796831"/>
        <a:ext cx="1315257" cy="1315257"/>
      </dsp:txXfrm>
    </dsp:sp>
    <dsp:sp modelId="{4CB0E68E-9FBC-401D-94AA-43216976F37C}">
      <dsp:nvSpPr>
        <dsp:cNvPr id="0" name=""/>
        <dsp:cNvSpPr/>
      </dsp:nvSpPr>
      <dsp:spPr>
        <a:xfrm>
          <a:off x="380376" y="101472"/>
          <a:ext cx="2705975" cy="2705975"/>
        </a:xfrm>
        <a:prstGeom prst="circularArrow">
          <a:avLst>
            <a:gd name="adj1" fmla="val 9478"/>
            <a:gd name="adj2" fmla="val 684528"/>
            <a:gd name="adj3" fmla="val 7852859"/>
            <a:gd name="adj4" fmla="val 2262614"/>
            <a:gd name="adj5" fmla="val 11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4B5B3-C000-4670-A2DA-6698E8CAD128}">
      <dsp:nvSpPr>
        <dsp:cNvPr id="0" name=""/>
        <dsp:cNvSpPr/>
      </dsp:nvSpPr>
      <dsp:spPr>
        <a:xfrm>
          <a:off x="595" y="796831"/>
          <a:ext cx="1315257" cy="131525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dash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>
              <a:latin typeface="+mj-lt"/>
            </a:rPr>
            <a:t>Educational System</a:t>
          </a:r>
          <a:endParaRPr lang="en-GB" sz="1900" kern="1200" noProof="0" dirty="0">
            <a:latin typeface="+mj-lt"/>
          </a:endParaRPr>
        </a:p>
      </dsp:txBody>
      <dsp:txXfrm>
        <a:off x="595" y="796831"/>
        <a:ext cx="1315257" cy="1315257"/>
      </dsp:txXfrm>
    </dsp:sp>
    <dsp:sp modelId="{B4857B14-1250-4B0A-B8A7-B12468CBB880}">
      <dsp:nvSpPr>
        <dsp:cNvPr id="0" name=""/>
        <dsp:cNvSpPr/>
      </dsp:nvSpPr>
      <dsp:spPr>
        <a:xfrm>
          <a:off x="380376" y="101472"/>
          <a:ext cx="2705975" cy="2705975"/>
        </a:xfrm>
        <a:prstGeom prst="circularArrow">
          <a:avLst>
            <a:gd name="adj1" fmla="val 9478"/>
            <a:gd name="adj2" fmla="val 684528"/>
            <a:gd name="adj3" fmla="val 18652859"/>
            <a:gd name="adj4" fmla="val 13062614"/>
            <a:gd name="adj5" fmla="val 11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36949-6CCA-48E1-A259-19D98321EA38}">
      <dsp:nvSpPr>
        <dsp:cNvPr id="0" name=""/>
        <dsp:cNvSpPr/>
      </dsp:nvSpPr>
      <dsp:spPr>
        <a:xfrm rot="21300000">
          <a:off x="18706" y="1685100"/>
          <a:ext cx="6058586" cy="69379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10170-76D1-474A-BD90-F9EF151C165E}">
      <dsp:nvSpPr>
        <dsp:cNvPr id="0" name=""/>
        <dsp:cNvSpPr/>
      </dsp:nvSpPr>
      <dsp:spPr>
        <a:xfrm>
          <a:off x="1059588" y="432051"/>
          <a:ext cx="1172663" cy="116789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4E86D-0E77-45DB-A9E9-80B6CEB84B0D}">
      <dsp:nvSpPr>
        <dsp:cNvPr id="0" name=""/>
        <dsp:cNvSpPr/>
      </dsp:nvSpPr>
      <dsp:spPr>
        <a:xfrm>
          <a:off x="3024328" y="288036"/>
          <a:ext cx="2820760" cy="146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 smtClean="0">
              <a:latin typeface="+mj-lt"/>
            </a:rPr>
            <a:t>Socializing citizens to be part of the existing society</a:t>
          </a:r>
          <a:endParaRPr lang="en-GB" sz="2100" kern="1200" noProof="0" dirty="0">
            <a:latin typeface="+mj-lt"/>
          </a:endParaRPr>
        </a:p>
      </dsp:txBody>
      <dsp:txXfrm>
        <a:off x="3024328" y="288036"/>
        <a:ext cx="2820760" cy="1461464"/>
      </dsp:txXfrm>
    </dsp:sp>
    <dsp:sp modelId="{D522B58A-975F-4593-9A10-EE8727CEA89A}">
      <dsp:nvSpPr>
        <dsp:cNvPr id="0" name=""/>
        <dsp:cNvSpPr/>
      </dsp:nvSpPr>
      <dsp:spPr>
        <a:xfrm>
          <a:off x="3859597" y="2495596"/>
          <a:ext cx="1180965" cy="110480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CFF94-256A-4152-AC5A-D33E440593E1}">
      <dsp:nvSpPr>
        <dsp:cNvPr id="0" name=""/>
        <dsp:cNvSpPr/>
      </dsp:nvSpPr>
      <dsp:spPr>
        <a:xfrm>
          <a:off x="72001" y="2448267"/>
          <a:ext cx="3059431" cy="1499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 smtClean="0">
              <a:latin typeface="+mj-lt"/>
            </a:rPr>
            <a:t>Providing citizens with the tools and the critical spirit to try to find new ways of doing things</a:t>
          </a:r>
          <a:endParaRPr lang="en-GB" sz="2100" kern="1200" noProof="0" dirty="0">
            <a:latin typeface="+mj-lt"/>
          </a:endParaRPr>
        </a:p>
      </dsp:txBody>
      <dsp:txXfrm>
        <a:off x="72001" y="2448267"/>
        <a:ext cx="3059431" cy="1499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96C5E-B013-498B-BEA3-DB49DA5D34DE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FC04C-0A58-4E1B-8FAE-EAF1F3736C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03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067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972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122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52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011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184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27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35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40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934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167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6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25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832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FC04C-0A58-4E1B-8FAE-EAF1F3736C7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30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7EC6A06-CDB8-4858-9DEF-E2BA9FF7DF05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7C699F4-CCDE-45FB-A6F7-933E26D82E6F}" type="datetimeFigureOut">
              <a:rPr lang="es-ES" smtClean="0"/>
              <a:t>27/08/2014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054552" cy="4382343"/>
          </a:xfrm>
        </p:spPr>
        <p:txBody>
          <a:bodyPr>
            <a:normAutofit/>
          </a:bodyPr>
          <a:lstStyle/>
          <a:p>
            <a:r>
              <a:rPr lang="en-GB" dirty="0" smtClean="0"/>
              <a:t>Reconsidering the transitional role of education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763774"/>
            <a:ext cx="7128792" cy="1689561"/>
          </a:xfrm>
        </p:spPr>
        <p:txBody>
          <a:bodyPr>
            <a:normAutofit fontScale="92500" lnSpcReduction="10000"/>
          </a:bodyPr>
          <a:lstStyle/>
          <a:p>
            <a:endParaRPr lang="en-GB" dirty="0" smtClean="0">
              <a:latin typeface="+mj-lt"/>
            </a:endParaRPr>
          </a:p>
          <a:p>
            <a:r>
              <a:rPr lang="en-GB" b="1" dirty="0" err="1" smtClean="0">
                <a:latin typeface="+mj-lt"/>
              </a:rPr>
              <a:t>Mònica</a:t>
            </a:r>
            <a:r>
              <a:rPr lang="en-GB" b="1" dirty="0" smtClean="0">
                <a:latin typeface="+mj-lt"/>
              </a:rPr>
              <a:t> </a:t>
            </a:r>
            <a:r>
              <a:rPr lang="en-GB" b="1" dirty="0" err="1" smtClean="0">
                <a:latin typeface="+mj-lt"/>
              </a:rPr>
              <a:t>Serlavós</a:t>
            </a:r>
            <a:endParaRPr lang="en-GB" b="1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4th International Degrowth Conference, Leipzig, Germany</a:t>
            </a:r>
          </a:p>
          <a:p>
            <a:r>
              <a:rPr lang="en-GB" dirty="0" smtClean="0">
                <a:latin typeface="+mj-lt"/>
              </a:rPr>
              <a:t>2-6 September 2014</a:t>
            </a:r>
          </a:p>
          <a:p>
            <a:r>
              <a:rPr lang="en-GB" i="1" dirty="0" smtClean="0">
                <a:latin typeface="+mj-lt"/>
              </a:rPr>
              <a:t>Creating ruptures and re-imagining reality</a:t>
            </a:r>
            <a:endParaRPr lang="en-GB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99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38794"/>
            <a:ext cx="7709836" cy="5886549"/>
          </a:xfrm>
        </p:spPr>
        <p:txBody>
          <a:bodyPr/>
          <a:lstStyle/>
          <a:p>
            <a:pPr marL="114300" indent="0">
              <a:buNone/>
            </a:pPr>
            <a:r>
              <a:rPr lang="en-GB" b="1" dirty="0" smtClean="0">
                <a:latin typeface="+mj-lt"/>
              </a:rPr>
              <a:t>c) LEARNING OUTCOMES EVALUATION SYSTEMS</a:t>
            </a:r>
          </a:p>
          <a:p>
            <a:pPr lvl="1"/>
            <a:r>
              <a:rPr lang="en-GB" dirty="0" smtClean="0">
                <a:latin typeface="+mj-lt"/>
              </a:rPr>
              <a:t>Currently </a:t>
            </a:r>
          </a:p>
          <a:p>
            <a:pPr lvl="2"/>
            <a:r>
              <a:rPr lang="en-GB" dirty="0" smtClean="0">
                <a:latin typeface="+mj-lt"/>
              </a:rPr>
              <a:t>Based on quantitative methods, reflecting memory capacities of students</a:t>
            </a:r>
          </a:p>
          <a:p>
            <a:pPr lvl="2"/>
            <a:r>
              <a:rPr lang="en-GB" dirty="0" smtClean="0">
                <a:latin typeface="+mj-lt"/>
              </a:rPr>
              <a:t>Ranking students</a:t>
            </a:r>
          </a:p>
          <a:p>
            <a:pPr lvl="2"/>
            <a:r>
              <a:rPr lang="en-GB" dirty="0" smtClean="0">
                <a:latin typeface="+mj-lt"/>
              </a:rPr>
              <a:t>Socializing children in a context of competition, comparison and fight</a:t>
            </a:r>
          </a:p>
          <a:p>
            <a:pPr lvl="2"/>
            <a:r>
              <a:rPr lang="en-GB" dirty="0" smtClean="0">
                <a:latin typeface="+mj-lt"/>
              </a:rPr>
              <a:t>Does international evaluation systems aim at improving national education systems or at complying with a set of standardised values, skills and knowledge? </a:t>
            </a:r>
          </a:p>
          <a:p>
            <a:pPr lvl="1"/>
            <a:r>
              <a:rPr lang="en-GB" dirty="0" smtClean="0">
                <a:latin typeface="+mj-lt"/>
              </a:rPr>
              <a:t>From a degrowth perspective</a:t>
            </a:r>
          </a:p>
          <a:p>
            <a:pPr lvl="2"/>
            <a:r>
              <a:rPr lang="en-GB" dirty="0" smtClean="0">
                <a:latin typeface="+mj-lt"/>
              </a:rPr>
              <a:t>More </a:t>
            </a:r>
            <a:r>
              <a:rPr lang="en-GB" i="1" dirty="0" smtClean="0">
                <a:latin typeface="+mj-lt"/>
              </a:rPr>
              <a:t>convivial </a:t>
            </a:r>
            <a:r>
              <a:rPr lang="en-GB" dirty="0" smtClean="0">
                <a:latin typeface="+mj-lt"/>
              </a:rPr>
              <a:t>evaluation system focused on each context / student and their qualities</a:t>
            </a:r>
          </a:p>
          <a:p>
            <a:pPr lvl="2"/>
            <a:endParaRPr lang="en-GB" dirty="0">
              <a:latin typeface="+mj-lt"/>
            </a:endParaRPr>
          </a:p>
        </p:txBody>
      </p:sp>
      <p:pic>
        <p:nvPicPr>
          <p:cNvPr id="1030" name="Picture 6" descr="PIA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968" y="4980212"/>
            <a:ext cx="17240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09" y="4918606"/>
            <a:ext cx="2088232" cy="159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TIMSS-PIRL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24"/>
          <a:stretch/>
        </p:blipFill>
        <p:spPr bwMode="auto">
          <a:xfrm>
            <a:off x="4788024" y="5309820"/>
            <a:ext cx="3600400" cy="81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9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6. The transitional role of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</p:spPr>
        <p:txBody>
          <a:bodyPr/>
          <a:lstStyle/>
          <a:p>
            <a:endParaRPr lang="en-GB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Paradox: </a:t>
            </a:r>
            <a:r>
              <a:rPr lang="en-GB" dirty="0" smtClean="0">
                <a:latin typeface="+mj-lt"/>
              </a:rPr>
              <a:t>How can a </a:t>
            </a:r>
            <a:r>
              <a:rPr lang="en-GB" i="1" dirty="0" smtClean="0">
                <a:latin typeface="+mj-lt"/>
              </a:rPr>
              <a:t>progressive transition </a:t>
            </a:r>
            <a:r>
              <a:rPr lang="en-GB" dirty="0" smtClean="0">
                <a:latin typeface="+mj-lt"/>
              </a:rPr>
              <a:t>take place when the education system does not offer many places from where questioning the roots of its weaknesses?</a:t>
            </a:r>
            <a:endParaRPr lang="en-GB" dirty="0">
              <a:latin typeface="+mj-lt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3779912" y="3248980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2339752" y="4215572"/>
            <a:ext cx="3528392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+mj-lt"/>
              </a:rPr>
              <a:t>HYBRID EDUCATIONAL TRANSITIONAL MODELS (intersection between the individual and the collective level, grass-root participation, democracy)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83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7. How to push for the transition?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Try to find a balance between:</a:t>
            </a:r>
          </a:p>
          <a:p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849077908"/>
              </p:ext>
            </p:extLst>
          </p:nvPr>
        </p:nvGraphicFramePr>
        <p:xfrm>
          <a:off x="1259632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11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8. Concluding remarks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Need for realistic propositions adapted to each context (localisation and democratic process)</a:t>
            </a:r>
          </a:p>
          <a:p>
            <a:r>
              <a:rPr lang="en-GB" dirty="0" smtClean="0">
                <a:latin typeface="+mj-lt"/>
              </a:rPr>
              <a:t>Starting point - INDIVIDUAL level (permeability of the current educational system)</a:t>
            </a:r>
          </a:p>
          <a:p>
            <a:r>
              <a:rPr lang="en-GB" dirty="0" smtClean="0">
                <a:latin typeface="+mj-lt"/>
              </a:rPr>
              <a:t>Awake interest among the population</a:t>
            </a:r>
          </a:p>
          <a:p>
            <a:pPr lvl="1"/>
            <a:r>
              <a:rPr lang="en-GB" dirty="0" smtClean="0">
                <a:latin typeface="+mj-lt"/>
              </a:rPr>
              <a:t>What kind of society do we want?</a:t>
            </a:r>
          </a:p>
          <a:p>
            <a:pPr lvl="1"/>
            <a:r>
              <a:rPr lang="en-GB" dirty="0" smtClean="0">
                <a:latin typeface="+mj-lt"/>
              </a:rPr>
              <a:t>What sort of education do we envisage for our children?</a:t>
            </a:r>
          </a:p>
          <a:p>
            <a:endParaRPr lang="en-GB" dirty="0">
              <a:latin typeface="+mj-lt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3635896" y="4293096"/>
            <a:ext cx="86409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1223628" y="5157193"/>
            <a:ext cx="568863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+mj-lt"/>
              </a:rPr>
              <a:t>Slow, decentralized, locally based, democratic and participative transition process in which each of us become an “educator” in our own environment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86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9. Elements for debate and future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05" y="1700808"/>
            <a:ext cx="7571184" cy="482453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Who will be the change agents and their strategies in all this process?</a:t>
            </a:r>
          </a:p>
          <a:p>
            <a:r>
              <a:rPr lang="en-GB" dirty="0" smtClean="0">
                <a:latin typeface="+mj-lt"/>
              </a:rPr>
              <a:t>Mapping the already existing initiatives and potential dialogue between them</a:t>
            </a:r>
          </a:p>
          <a:p>
            <a:r>
              <a:rPr lang="en-GB" dirty="0" smtClean="0">
                <a:latin typeface="+mj-lt"/>
              </a:rPr>
              <a:t>Training of teachers as a key part of the transitional process (detoxification?)</a:t>
            </a:r>
          </a:p>
          <a:p>
            <a:r>
              <a:rPr lang="en-GB" dirty="0" smtClean="0">
                <a:latin typeface="+mj-lt"/>
              </a:rPr>
              <a:t>What is the </a:t>
            </a:r>
            <a:r>
              <a:rPr lang="en-GB" dirty="0">
                <a:latin typeface="+mj-lt"/>
              </a:rPr>
              <a:t>r</a:t>
            </a:r>
            <a:r>
              <a:rPr lang="en-GB" dirty="0" smtClean="0">
                <a:latin typeface="+mj-lt"/>
              </a:rPr>
              <a:t>ole of public policies </a:t>
            </a:r>
          </a:p>
          <a:p>
            <a:pPr marL="114300" indent="0">
              <a:buNone/>
            </a:pPr>
            <a:r>
              <a:rPr lang="en-GB" dirty="0" smtClean="0">
                <a:latin typeface="+mj-lt"/>
              </a:rPr>
              <a:t>    and the civil society? </a:t>
            </a:r>
          </a:p>
          <a:p>
            <a:r>
              <a:rPr lang="en-GB" dirty="0" smtClean="0">
                <a:latin typeface="+mj-lt"/>
              </a:rPr>
              <a:t>What would be the effect of an </a:t>
            </a:r>
          </a:p>
          <a:p>
            <a:pPr marL="114300" indent="0">
              <a:buNone/>
            </a:pPr>
            <a:r>
              <a:rPr lang="en-GB" dirty="0" smtClean="0">
                <a:latin typeface="+mj-lt"/>
              </a:rPr>
              <a:t>    educational change of this type in </a:t>
            </a:r>
          </a:p>
          <a:p>
            <a:pPr marL="114300" indent="0">
              <a:buNone/>
            </a:pP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   relation to the degrowth approach </a:t>
            </a:r>
          </a:p>
          <a:p>
            <a:pPr marL="114300" indent="0">
              <a:buNone/>
            </a:pPr>
            <a:r>
              <a:rPr lang="en-GB" dirty="0" smtClean="0">
                <a:latin typeface="+mj-lt"/>
              </a:rPr>
              <a:t>    to work?</a:t>
            </a:r>
          </a:p>
          <a:p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2628959" cy="2567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0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0633" y="332656"/>
            <a:ext cx="7620000" cy="1143000"/>
          </a:xfrm>
        </p:spPr>
        <p:txBody>
          <a:bodyPr/>
          <a:lstStyle/>
          <a:p>
            <a:pPr algn="ctr"/>
            <a:r>
              <a:rPr lang="en-GB" dirty="0" smtClean="0"/>
              <a:t>Questions and remarks...?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161925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247964" y="3623433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2800" dirty="0" err="1" smtClean="0">
                <a:latin typeface="+mj-lt"/>
              </a:rPr>
              <a:t>Danke</a:t>
            </a:r>
            <a:r>
              <a:rPr lang="ca-ES" sz="2800" dirty="0" smtClean="0">
                <a:latin typeface="+mj-lt"/>
              </a:rPr>
              <a:t> </a:t>
            </a:r>
            <a:r>
              <a:rPr lang="ca-ES" sz="2800" dirty="0" err="1" smtClean="0">
                <a:latin typeface="+mj-lt"/>
              </a:rPr>
              <a:t>schön</a:t>
            </a:r>
            <a:r>
              <a:rPr lang="ca-ES" sz="2800" dirty="0" smtClean="0">
                <a:latin typeface="+mj-lt"/>
              </a:rPr>
              <a:t>!! </a:t>
            </a:r>
            <a:endParaRPr lang="es-ES" sz="2800" dirty="0">
              <a:latin typeface="+mj-lt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681187" y="4941168"/>
            <a:ext cx="7128792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schemeClr val="bg1">
                  <a:lumMod val="65000"/>
                </a:schemeClr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en-GB" sz="1900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Mònica</a:t>
            </a:r>
            <a:r>
              <a:rPr lang="en-GB" sz="19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en-GB" sz="1900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Serlavós</a:t>
            </a:r>
            <a:endParaRPr lang="en-GB" sz="1900" b="1" dirty="0" smtClean="0">
              <a:solidFill>
                <a:schemeClr val="bg1">
                  <a:lumMod val="65000"/>
                </a:schemeClr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en-GB" sz="19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m</a:t>
            </a:r>
            <a:r>
              <a:rPr lang="en-GB" sz="19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onica.serlavos@graduateinstitute.ch</a:t>
            </a:r>
          </a:p>
        </p:txBody>
      </p:sp>
    </p:spTree>
    <p:extLst>
      <p:ext uri="{BB962C8B-B14F-4D97-AF65-F5344CB8AC3E}">
        <p14:creationId xmlns:p14="http://schemas.microsoft.com/office/powerpoint/2010/main" val="308429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92696"/>
            <a:ext cx="7836024" cy="5448672"/>
          </a:xfrm>
        </p:spPr>
        <p:txBody>
          <a:bodyPr>
            <a:normAutofit/>
          </a:bodyPr>
          <a:lstStyle/>
          <a:p>
            <a:pPr marL="114300" indent="0" algn="r">
              <a:lnSpc>
                <a:spcPct val="150000"/>
              </a:lnSpc>
              <a:buNone/>
            </a:pPr>
            <a:r>
              <a:rPr lang="fr-CH" sz="2400" dirty="0" smtClean="0">
                <a:latin typeface="Adobe Caslon Pro" pitchFamily="18" charset="0"/>
              </a:rPr>
              <a:t>‘Faut-il faire de l’élève un futur chômeur intelligent et révolutionnaire ou bien un futur producteur-consommateur aliéné?’</a:t>
            </a:r>
          </a:p>
          <a:p>
            <a:pPr marL="114300" indent="0" algn="r">
              <a:lnSpc>
                <a:spcPct val="150000"/>
              </a:lnSpc>
              <a:buNone/>
            </a:pPr>
            <a:r>
              <a:rPr lang="ca-ES" sz="2400" dirty="0">
                <a:latin typeface="Adobe Caslon Pro" pitchFamily="18" charset="0"/>
              </a:rPr>
              <a:t>	</a:t>
            </a:r>
            <a:endParaRPr lang="ca-ES" sz="2400" dirty="0" smtClean="0">
              <a:latin typeface="Adobe Caslon Pro" pitchFamily="18" charset="0"/>
            </a:endParaRPr>
          </a:p>
          <a:p>
            <a:pPr marL="114300" indent="0" algn="r">
              <a:lnSpc>
                <a:spcPct val="150000"/>
              </a:lnSpc>
              <a:buNone/>
            </a:pPr>
            <a:r>
              <a:rPr lang="en-GB" sz="2400" i="1" dirty="0" smtClean="0">
                <a:latin typeface="Adobe Caslon Pro" pitchFamily="18" charset="0"/>
              </a:rPr>
              <a:t>(Should we prepare the students to be intelligent and revolutionary but unemployed or alienated producers-consumers?)</a:t>
            </a:r>
          </a:p>
          <a:p>
            <a:pPr marL="114300" indent="0" algn="ctr">
              <a:lnSpc>
                <a:spcPct val="150000"/>
              </a:lnSpc>
              <a:buNone/>
            </a:pPr>
            <a:endParaRPr lang="en-GB" sz="2400" dirty="0" smtClean="0">
              <a:latin typeface="Adobe Caslon Pro" pitchFamily="18" charset="0"/>
            </a:endParaRPr>
          </a:p>
          <a:p>
            <a:pPr marL="114300" indent="0" algn="r">
              <a:lnSpc>
                <a:spcPct val="150000"/>
              </a:lnSpc>
              <a:buNone/>
            </a:pPr>
            <a:r>
              <a:rPr lang="en-GB" sz="2400" dirty="0" err="1" smtClean="0">
                <a:latin typeface="Adobe Caslon Pro" pitchFamily="18" charset="0"/>
              </a:rPr>
              <a:t>Legros</a:t>
            </a:r>
            <a:r>
              <a:rPr lang="en-GB" sz="2400" dirty="0" smtClean="0">
                <a:latin typeface="Adobe Caslon Pro" pitchFamily="18" charset="0"/>
              </a:rPr>
              <a:t>, B. and JN. </a:t>
            </a:r>
            <a:r>
              <a:rPr lang="en-GB" sz="2400" dirty="0" err="1" smtClean="0">
                <a:latin typeface="Adobe Caslon Pro" pitchFamily="18" charset="0"/>
              </a:rPr>
              <a:t>Delplanque</a:t>
            </a:r>
            <a:endParaRPr lang="en-GB" sz="24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0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Structure of the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0768"/>
            <a:ext cx="7128792" cy="5256584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Starting point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What are we referring to by degrowth?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Education in western developed countries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Our approach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How could this ‘non-toxic’ education be? </a:t>
            </a:r>
            <a:br>
              <a:rPr lang="en-GB" dirty="0" smtClean="0">
                <a:latin typeface="+mj-lt"/>
              </a:rPr>
            </a:br>
            <a:r>
              <a:rPr lang="en-GB" dirty="0" smtClean="0">
                <a:latin typeface="+mj-lt"/>
              </a:rPr>
              <a:t>3 dimensions for change:</a:t>
            </a:r>
          </a:p>
          <a:p>
            <a:pPr marL="1508760" lvl="3" indent="-457200">
              <a:buFont typeface="+mj-lt"/>
              <a:buAutoNum type="alphaLcParenR"/>
            </a:pPr>
            <a:r>
              <a:rPr lang="en-GB" sz="1800" dirty="0" smtClean="0">
                <a:latin typeface="+mj-lt"/>
              </a:rPr>
              <a:t>Localization</a:t>
            </a:r>
          </a:p>
          <a:p>
            <a:pPr marL="1508760" lvl="3" indent="-457200">
              <a:buFont typeface="+mj-lt"/>
              <a:buAutoNum type="alphaLcParenR"/>
            </a:pPr>
            <a:r>
              <a:rPr lang="en-GB" sz="1800" dirty="0" smtClean="0">
                <a:latin typeface="+mj-lt"/>
              </a:rPr>
              <a:t>Content</a:t>
            </a:r>
          </a:p>
          <a:p>
            <a:pPr marL="1508760" lvl="3" indent="-457200">
              <a:buFont typeface="+mj-lt"/>
              <a:buAutoNum type="alphaLcParenR"/>
            </a:pPr>
            <a:r>
              <a:rPr lang="en-GB" sz="1800" dirty="0" smtClean="0">
                <a:latin typeface="+mj-lt"/>
              </a:rPr>
              <a:t>Learning outcomes evaluation systems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The transitional role of education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How to push for this transition?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Concluding remarks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Elements for debate and further research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0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en-GB" dirty="0" smtClean="0"/>
              <a:t>1. Starting point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7848872" cy="50405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+mj-lt"/>
              </a:rPr>
              <a:t>Existing </a:t>
            </a:r>
            <a:r>
              <a:rPr lang="en-GB" b="1" dirty="0" smtClean="0">
                <a:latin typeface="+mj-lt"/>
              </a:rPr>
              <a:t>gap</a:t>
            </a:r>
            <a:r>
              <a:rPr lang="en-GB" dirty="0" smtClean="0">
                <a:latin typeface="+mj-lt"/>
              </a:rPr>
              <a:t> in the </a:t>
            </a:r>
            <a:r>
              <a:rPr lang="en-GB" i="1" dirty="0" smtClean="0">
                <a:latin typeface="+mj-lt"/>
              </a:rPr>
              <a:t>in-construction</a:t>
            </a:r>
            <a:r>
              <a:rPr lang="en-GB" dirty="0" smtClean="0">
                <a:latin typeface="+mj-lt"/>
              </a:rPr>
              <a:t> degrowth literature (why?)</a:t>
            </a:r>
          </a:p>
          <a:p>
            <a:r>
              <a:rPr lang="en-GB" dirty="0" smtClean="0">
                <a:latin typeface="+mj-lt"/>
              </a:rPr>
              <a:t>Central role of formal and informal EDUCATION and TRAINING as a modelling tool of people’s:</a:t>
            </a: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b="1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Context of</a:t>
            </a:r>
            <a:r>
              <a:rPr lang="en-GB" b="1" dirty="0" smtClean="0">
                <a:latin typeface="+mj-lt"/>
              </a:rPr>
              <a:t> multidimensional crisis</a:t>
            </a:r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Is education playing its </a:t>
            </a:r>
            <a:r>
              <a:rPr lang="en-GB" i="1" dirty="0" smtClean="0">
                <a:latin typeface="+mj-lt"/>
              </a:rPr>
              <a:t>integrative </a:t>
            </a:r>
            <a:r>
              <a:rPr lang="en-GB" dirty="0" smtClean="0">
                <a:latin typeface="+mj-lt"/>
              </a:rPr>
              <a:t>role in social, economical and ecological spheres?</a:t>
            </a:r>
          </a:p>
          <a:p>
            <a:r>
              <a:rPr lang="en-GB" dirty="0" smtClean="0">
                <a:latin typeface="+mj-lt"/>
              </a:rPr>
              <a:t>The</a:t>
            </a:r>
            <a:r>
              <a:rPr lang="en-GB" b="1" dirty="0" smtClean="0">
                <a:latin typeface="+mj-lt"/>
              </a:rPr>
              <a:t> aim </a:t>
            </a:r>
            <a:r>
              <a:rPr lang="en-GB" dirty="0" smtClean="0">
                <a:latin typeface="+mj-lt"/>
              </a:rPr>
              <a:t>of this short paper is to define a broad context in which educational systems in ‘</a:t>
            </a:r>
            <a:r>
              <a:rPr lang="en-GB" i="1" dirty="0" smtClean="0">
                <a:latin typeface="+mj-lt"/>
              </a:rPr>
              <a:t>western developed countries’ </a:t>
            </a:r>
            <a:r>
              <a:rPr lang="en-GB" dirty="0" smtClean="0">
                <a:latin typeface="+mj-lt"/>
              </a:rPr>
              <a:t>could be rethought from a degrowth perspective</a:t>
            </a:r>
            <a:endParaRPr lang="en-GB" sz="16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4641" y="2996952"/>
            <a:ext cx="2952328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12099195"/>
              </p:ext>
            </p:extLst>
          </p:nvPr>
        </p:nvGraphicFramePr>
        <p:xfrm>
          <a:off x="899592" y="2358356"/>
          <a:ext cx="6810147" cy="164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11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What are we referring to by degrowth?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21151"/>
            <a:ext cx="7620000" cy="4800600"/>
          </a:xfrm>
        </p:spPr>
        <p:txBody>
          <a:bodyPr/>
          <a:lstStyle/>
          <a:p>
            <a:pPr marL="114300" indent="0" algn="r">
              <a:lnSpc>
                <a:spcPct val="150000"/>
              </a:lnSpc>
              <a:buNone/>
            </a:pPr>
            <a:r>
              <a:rPr lang="en-US" dirty="0" smtClean="0">
                <a:latin typeface="+mj-lt"/>
              </a:rPr>
              <a:t>‘Downscaling of production and consumption in the industrialized states that increases human well-being and enhances ecological conditions and equity on the planet’</a:t>
            </a:r>
          </a:p>
          <a:p>
            <a:pPr marL="114300" indent="0" algn="r">
              <a:lnSpc>
                <a:spcPct val="150000"/>
              </a:lnSpc>
              <a:buNone/>
            </a:pPr>
            <a:r>
              <a:rPr lang="en-US" sz="1600" i="1" dirty="0" smtClean="0">
                <a:latin typeface="+mj-lt"/>
              </a:rPr>
              <a:t>				Definition provided by the organization of  the 4</a:t>
            </a:r>
            <a:r>
              <a:rPr lang="en-US" sz="1600" i="1" baseline="30000" dirty="0" smtClean="0">
                <a:latin typeface="+mj-lt"/>
              </a:rPr>
              <a:t>th</a:t>
            </a:r>
            <a:r>
              <a:rPr lang="en-US" sz="1600" i="1" dirty="0" smtClean="0">
                <a:latin typeface="+mj-lt"/>
              </a:rPr>
              <a:t> International Conference of Degrowth</a:t>
            </a:r>
            <a:endParaRPr lang="es-ES" sz="1600" i="1" dirty="0">
              <a:latin typeface="+mj-lt"/>
            </a:endParaRPr>
          </a:p>
        </p:txBody>
      </p:sp>
      <p:pic>
        <p:nvPicPr>
          <p:cNvPr id="4" name="Picture 2" descr="http://png-4.vector.us/files/images/2/5/257288/snail_escargot_decroissance_thum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37112"/>
            <a:ext cx="3016453" cy="170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013578425"/>
              </p:ext>
            </p:extLst>
          </p:nvPr>
        </p:nvGraphicFramePr>
        <p:xfrm>
          <a:off x="395536" y="3501008"/>
          <a:ext cx="3744416" cy="2935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288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3. Education in ‘</a:t>
            </a:r>
            <a:r>
              <a:rPr lang="en-GB" i="1" dirty="0" smtClean="0"/>
              <a:t>western developed countries’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376" y="1611720"/>
            <a:ext cx="7620000" cy="4800600"/>
          </a:xfrm>
        </p:spPr>
        <p:txBody>
          <a:bodyPr/>
          <a:lstStyle/>
          <a:p>
            <a:r>
              <a:rPr lang="en-GB" b="1" dirty="0" smtClean="0">
                <a:latin typeface="+mj-lt"/>
              </a:rPr>
              <a:t>Hypothesis: </a:t>
            </a:r>
            <a:r>
              <a:rPr lang="en-GB" dirty="0" smtClean="0">
                <a:latin typeface="+mj-lt"/>
              </a:rPr>
              <a:t>Values, knowledge and skills transmitted through educational context imply a specific conceptualization of the world and our place in it</a:t>
            </a: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Mythicization of values like growth, competition, individualism, success and progress</a:t>
            </a:r>
          </a:p>
          <a:p>
            <a:r>
              <a:rPr lang="en-GB" dirty="0" smtClean="0">
                <a:latin typeface="+mj-lt"/>
              </a:rPr>
              <a:t>Quantitative approach</a:t>
            </a:r>
          </a:p>
          <a:p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sp>
        <p:nvSpPr>
          <p:cNvPr id="8" name="Bent-Up Arrow 7"/>
          <p:cNvSpPr/>
          <p:nvPr/>
        </p:nvSpPr>
        <p:spPr>
          <a:xfrm rot="5400000">
            <a:off x="2915816" y="2845704"/>
            <a:ext cx="504056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3851920" y="2827813"/>
            <a:ext cx="352839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+mj-lt"/>
              </a:rPr>
              <a:t>‘Teaching as usual’ (</a:t>
            </a:r>
            <a:r>
              <a:rPr lang="en-GB" b="1" dirty="0" err="1" smtClean="0">
                <a:latin typeface="+mj-lt"/>
              </a:rPr>
              <a:t>Legros</a:t>
            </a:r>
            <a:r>
              <a:rPr lang="en-GB" b="1" dirty="0" smtClean="0">
                <a:latin typeface="+mj-lt"/>
              </a:rPr>
              <a:t> and </a:t>
            </a:r>
            <a:r>
              <a:rPr lang="en-GB" b="1" dirty="0" err="1" smtClean="0">
                <a:latin typeface="+mj-lt"/>
              </a:rPr>
              <a:t>Delplanque</a:t>
            </a:r>
            <a:r>
              <a:rPr lang="en-GB" b="1" dirty="0" smtClean="0">
                <a:latin typeface="+mj-lt"/>
              </a:rPr>
              <a:t>) </a:t>
            </a:r>
            <a:r>
              <a:rPr lang="en-GB" dirty="0" smtClean="0">
                <a:latin typeface="+mj-lt"/>
              </a:rPr>
              <a:t>= educational model that contributes to perpetuating a hegemonic thinking</a:t>
            </a:r>
            <a:endParaRPr lang="en-GB" dirty="0">
              <a:latin typeface="+mj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157954" y="2186862"/>
            <a:ext cx="324036" cy="72728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1331640" y="6122527"/>
            <a:ext cx="597666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>
                <a:latin typeface="+mj-lt"/>
              </a:rPr>
              <a:t>COMMODIFICATION &amp; MARKETIZATION OF EDUCATION</a:t>
            </a:r>
            <a:endParaRPr lang="es-E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15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4. Our approach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969311"/>
              </p:ext>
            </p:extLst>
          </p:nvPr>
        </p:nvGraphicFramePr>
        <p:xfrm>
          <a:off x="457200" y="1600200"/>
          <a:ext cx="3466728" cy="29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8089" y="2132856"/>
            <a:ext cx="3312368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Potential sources of change:</a:t>
            </a:r>
          </a:p>
          <a:p>
            <a:endParaRPr lang="en-GB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MACRO – collective sphere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MICRO – individual sphere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+mj-lt"/>
              </a:rPr>
              <a:t>MESO – intersection of the previous two</a:t>
            </a:r>
            <a:endParaRPr lang="en-GB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5013176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latin typeface="+mj-lt"/>
              </a:rPr>
              <a:t>‘Educators should themselves be detoxified to transmit a non-toxic education’</a:t>
            </a:r>
          </a:p>
          <a:p>
            <a:pPr algn="ctr"/>
            <a:endParaRPr lang="en-GB" i="1" dirty="0" smtClean="0">
              <a:latin typeface="+mj-lt"/>
            </a:endParaRPr>
          </a:p>
          <a:p>
            <a:pPr algn="ctr"/>
            <a:r>
              <a:rPr lang="en-GB" dirty="0" smtClean="0">
                <a:latin typeface="+mj-lt"/>
              </a:rPr>
              <a:t>Serge </a:t>
            </a:r>
            <a:r>
              <a:rPr lang="en-GB" dirty="0" err="1" smtClean="0">
                <a:latin typeface="+mj-lt"/>
              </a:rPr>
              <a:t>Latouche</a:t>
            </a:r>
            <a:r>
              <a:rPr lang="en-GB" dirty="0" smtClean="0">
                <a:latin typeface="+mj-lt"/>
              </a:rPr>
              <a:t>, 2010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07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5. How could this “non-toxic” education be?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7704856" cy="496855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GB" b="1" dirty="0" smtClean="0">
                <a:latin typeface="+mj-lt"/>
              </a:rPr>
              <a:t>a) LOCALIZATION</a:t>
            </a:r>
          </a:p>
          <a:p>
            <a:pPr lvl="1"/>
            <a:r>
              <a:rPr lang="en-GB" dirty="0" smtClean="0">
                <a:latin typeface="+mj-lt"/>
              </a:rPr>
              <a:t>What is the place of human being in the world and in relation with the natural and social environment?</a:t>
            </a:r>
          </a:p>
          <a:p>
            <a:pPr lvl="1"/>
            <a:r>
              <a:rPr lang="en-GB" dirty="0" smtClean="0">
                <a:latin typeface="+mj-lt"/>
              </a:rPr>
              <a:t>Divergent strengths that need further exploration:</a:t>
            </a:r>
          </a:p>
          <a:p>
            <a:pPr lvl="2"/>
            <a:r>
              <a:rPr lang="en-GB" dirty="0" smtClean="0">
                <a:latin typeface="+mj-lt"/>
              </a:rPr>
              <a:t>Local initiatives vs emerging economies (urbanization processes and trends) </a:t>
            </a:r>
          </a:p>
          <a:p>
            <a:pPr lvl="2"/>
            <a:r>
              <a:rPr lang="en-GB" dirty="0" smtClean="0">
                <a:latin typeface="+mj-lt"/>
              </a:rPr>
              <a:t>Adaptation of curricula to each educational context vs. International homogenization</a:t>
            </a:r>
          </a:p>
          <a:p>
            <a:pPr marL="777240" lvl="2" indent="0">
              <a:buNone/>
            </a:pPr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Where does education take place? (LLL, informal sector…)</a:t>
            </a:r>
          </a:p>
          <a:p>
            <a:pPr marL="411480" lvl="1" indent="0" algn="ctr">
              <a:buNone/>
            </a:pPr>
            <a:endParaRPr lang="en-GB" i="1" dirty="0" smtClean="0">
              <a:latin typeface="+mj-lt"/>
            </a:endParaRPr>
          </a:p>
          <a:p>
            <a:pPr marL="411480" lvl="1" indent="0" algn="ctr">
              <a:buNone/>
            </a:pPr>
            <a:r>
              <a:rPr lang="en-GB" i="1" dirty="0" smtClean="0">
                <a:latin typeface="+mj-lt"/>
              </a:rPr>
              <a:t>‘Learning </a:t>
            </a:r>
            <a:r>
              <a:rPr lang="en-GB" i="1" u="sng" dirty="0" smtClean="0">
                <a:latin typeface="+mj-lt"/>
              </a:rPr>
              <a:t>to know </a:t>
            </a:r>
            <a:r>
              <a:rPr lang="en-GB" i="1" dirty="0" smtClean="0">
                <a:latin typeface="+mj-lt"/>
              </a:rPr>
              <a:t>happens at </a:t>
            </a:r>
            <a:r>
              <a:rPr lang="en-GB" b="1" i="1" dirty="0" smtClean="0">
                <a:latin typeface="+mj-lt"/>
              </a:rPr>
              <a:t>school, </a:t>
            </a:r>
            <a:r>
              <a:rPr lang="en-GB" i="1" dirty="0" smtClean="0">
                <a:latin typeface="+mj-lt"/>
              </a:rPr>
              <a:t>learning </a:t>
            </a:r>
            <a:r>
              <a:rPr lang="en-GB" i="1" u="sng" dirty="0" smtClean="0">
                <a:latin typeface="+mj-lt"/>
              </a:rPr>
              <a:t>to do </a:t>
            </a:r>
            <a:r>
              <a:rPr lang="en-GB" i="1" dirty="0" smtClean="0">
                <a:latin typeface="+mj-lt"/>
              </a:rPr>
              <a:t>happens in the </a:t>
            </a:r>
            <a:r>
              <a:rPr lang="en-GB" b="1" i="1" dirty="0" smtClean="0">
                <a:latin typeface="+mj-lt"/>
              </a:rPr>
              <a:t>workplace</a:t>
            </a:r>
            <a:r>
              <a:rPr lang="en-GB" i="1" dirty="0" smtClean="0">
                <a:latin typeface="+mj-lt"/>
              </a:rPr>
              <a:t>, learning </a:t>
            </a:r>
            <a:r>
              <a:rPr lang="en-GB" i="1" u="sng" dirty="0" smtClean="0">
                <a:latin typeface="+mj-lt"/>
              </a:rPr>
              <a:t>to be </a:t>
            </a:r>
            <a:r>
              <a:rPr lang="en-GB" i="1" dirty="0" smtClean="0">
                <a:latin typeface="+mj-lt"/>
              </a:rPr>
              <a:t>happens in the </a:t>
            </a:r>
            <a:r>
              <a:rPr lang="en-GB" b="1" i="1" dirty="0" smtClean="0">
                <a:latin typeface="+mj-lt"/>
              </a:rPr>
              <a:t>private sphere</a:t>
            </a:r>
            <a:r>
              <a:rPr lang="en-GB" i="1" dirty="0" smtClean="0">
                <a:latin typeface="+mj-lt"/>
              </a:rPr>
              <a:t>, and learning </a:t>
            </a:r>
            <a:r>
              <a:rPr lang="en-GB" i="1" u="sng" dirty="0" smtClean="0">
                <a:latin typeface="+mj-lt"/>
              </a:rPr>
              <a:t>to live together </a:t>
            </a:r>
            <a:r>
              <a:rPr lang="en-GB" i="1" dirty="0" smtClean="0">
                <a:latin typeface="+mj-lt"/>
              </a:rPr>
              <a:t>happens in the </a:t>
            </a:r>
            <a:r>
              <a:rPr lang="en-GB" b="1" i="1" dirty="0" smtClean="0">
                <a:latin typeface="+mj-lt"/>
              </a:rPr>
              <a:t>public sphere</a:t>
            </a:r>
            <a:r>
              <a:rPr lang="en-GB" i="1" dirty="0" smtClean="0">
                <a:latin typeface="+mj-lt"/>
              </a:rPr>
              <a:t>’</a:t>
            </a:r>
          </a:p>
          <a:p>
            <a:pPr marL="411480" lvl="1" indent="0" algn="ctr">
              <a:buNone/>
            </a:pPr>
            <a:endParaRPr lang="en-GB" i="1" dirty="0" smtClean="0">
              <a:latin typeface="+mj-lt"/>
            </a:endParaRPr>
          </a:p>
          <a:p>
            <a:pPr marL="411480" lvl="1" indent="0" algn="ctr">
              <a:buNone/>
            </a:pPr>
            <a:r>
              <a:rPr lang="en-GB" i="1" dirty="0" smtClean="0">
                <a:latin typeface="+mj-lt"/>
              </a:rPr>
              <a:t>Jacques </a:t>
            </a:r>
            <a:r>
              <a:rPr lang="en-GB" i="1" dirty="0" err="1" smtClean="0">
                <a:latin typeface="+mj-lt"/>
              </a:rPr>
              <a:t>Delors</a:t>
            </a:r>
            <a:endParaRPr lang="en-GB" i="1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932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120" y="548680"/>
            <a:ext cx="7681664" cy="5996136"/>
          </a:xfrm>
        </p:spPr>
        <p:txBody>
          <a:bodyPr/>
          <a:lstStyle/>
          <a:p>
            <a:pPr marL="114300" indent="0">
              <a:buNone/>
            </a:pPr>
            <a:r>
              <a:rPr lang="es-ES" b="1" dirty="0" smtClean="0">
                <a:latin typeface="+mj-lt"/>
              </a:rPr>
              <a:t>b) CONTENT</a:t>
            </a:r>
          </a:p>
          <a:p>
            <a:pPr lvl="1"/>
            <a:r>
              <a:rPr lang="en-GB" dirty="0" smtClean="0">
                <a:latin typeface="+mj-lt"/>
              </a:rPr>
              <a:t>What is the aim? Provisional answer: ‘Live life to its fullest’ (Orr)</a:t>
            </a:r>
          </a:p>
          <a:p>
            <a:pPr lvl="1"/>
            <a:r>
              <a:rPr lang="en-GB" dirty="0" smtClean="0">
                <a:latin typeface="+mj-lt"/>
              </a:rPr>
              <a:t>Reconnect intellectual and emotional education</a:t>
            </a:r>
          </a:p>
          <a:p>
            <a:pPr lvl="1"/>
            <a:r>
              <a:rPr lang="en-GB" dirty="0" smtClean="0">
                <a:latin typeface="+mj-lt"/>
              </a:rPr>
              <a:t>Interdisciplinary and humanistic vision of the world</a:t>
            </a:r>
          </a:p>
          <a:p>
            <a:pPr lvl="1"/>
            <a:r>
              <a:rPr lang="en-GB" dirty="0" smtClean="0">
                <a:latin typeface="+mj-lt"/>
              </a:rPr>
              <a:t>Valorisation of vocational </a:t>
            </a:r>
            <a:r>
              <a:rPr lang="es-ES" dirty="0" smtClean="0">
                <a:latin typeface="+mj-lt"/>
              </a:rPr>
              <a:t>training</a:t>
            </a:r>
            <a:r>
              <a:rPr lang="es-ES" dirty="0">
                <a:latin typeface="+mj-lt"/>
              </a:rPr>
              <a:t>, dual </a:t>
            </a:r>
            <a:r>
              <a:rPr lang="en-GB" dirty="0" smtClean="0">
                <a:latin typeface="+mj-lt"/>
              </a:rPr>
              <a:t>education and/or apprenticeships (including a strong human development dimension)</a:t>
            </a:r>
            <a:endParaRPr lang="es-ES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29000"/>
            <a:ext cx="4896544" cy="3013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865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920</TotalTime>
  <Words>835</Words>
  <Application>Microsoft Office PowerPoint</Application>
  <PresentationFormat>Presentación en pantalla (4:3)</PresentationFormat>
  <Paragraphs>140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Adyacencia</vt:lpstr>
      <vt:lpstr>Reconsidering the transitional role of education</vt:lpstr>
      <vt:lpstr>Presentación de PowerPoint</vt:lpstr>
      <vt:lpstr>Structure of the presentation</vt:lpstr>
      <vt:lpstr>1. Starting point</vt:lpstr>
      <vt:lpstr>2. What are we referring to by degrowth?</vt:lpstr>
      <vt:lpstr>3. Education in ‘western developed countries’</vt:lpstr>
      <vt:lpstr>4. Our approach</vt:lpstr>
      <vt:lpstr>5. How could this “non-toxic” education be?</vt:lpstr>
      <vt:lpstr>Presentación de PowerPoint</vt:lpstr>
      <vt:lpstr>Presentación de PowerPoint</vt:lpstr>
      <vt:lpstr>6. The transitional role of education</vt:lpstr>
      <vt:lpstr>7. How to push for the transition?</vt:lpstr>
      <vt:lpstr>8. Concluding remarks</vt:lpstr>
      <vt:lpstr>9. Elements for debate and future research</vt:lpstr>
      <vt:lpstr>Questions and remarks...?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Mònica Serlavós Rodríguez</dc:creator>
  <cp:lastModifiedBy>Mònica Serlavós Rodríguez</cp:lastModifiedBy>
  <cp:revision>106</cp:revision>
  <cp:lastPrinted>2014-08-26T09:06:27Z</cp:lastPrinted>
  <dcterms:created xsi:type="dcterms:W3CDTF">2014-07-14T07:26:28Z</dcterms:created>
  <dcterms:modified xsi:type="dcterms:W3CDTF">2014-08-27T13:33:00Z</dcterms:modified>
</cp:coreProperties>
</file>