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3"/>
  </p:notesMasterIdLst>
  <p:sldIdLst>
    <p:sldId id="256" r:id="rId2"/>
    <p:sldId id="275" r:id="rId3"/>
    <p:sldId id="258" r:id="rId4"/>
    <p:sldId id="259" r:id="rId5"/>
    <p:sldId id="257" r:id="rId6"/>
    <p:sldId id="260" r:id="rId7"/>
    <p:sldId id="261" r:id="rId8"/>
    <p:sldId id="274" r:id="rId9"/>
    <p:sldId id="263" r:id="rId10"/>
    <p:sldId id="264" r:id="rId11"/>
    <p:sldId id="276" r:id="rId12"/>
    <p:sldId id="277" r:id="rId13"/>
    <p:sldId id="265" r:id="rId14"/>
    <p:sldId id="266" r:id="rId15"/>
    <p:sldId id="267" r:id="rId16"/>
    <p:sldId id="268" r:id="rId17"/>
    <p:sldId id="269" r:id="rId18"/>
    <p:sldId id="270" r:id="rId19"/>
    <p:sldId id="272" r:id="rId20"/>
    <p:sldId id="273" r:id="rId21"/>
    <p:sldId id="271"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906" autoAdjust="0"/>
  </p:normalViewPr>
  <p:slideViewPr>
    <p:cSldViewPr>
      <p:cViewPr>
        <p:scale>
          <a:sx n="109" d="100"/>
          <a:sy n="109" d="100"/>
        </p:scale>
        <p:origin x="-246" y="7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1C48F0-9A8B-4AB3-8FC5-291C272DD70F}" type="doc">
      <dgm:prSet loTypeId="urn:microsoft.com/office/officeart/2005/8/layout/chevron1" loCatId="process" qsTypeId="urn:microsoft.com/office/officeart/2005/8/quickstyle/simple1" qsCatId="simple" csTypeId="urn:microsoft.com/office/officeart/2005/8/colors/accent1_2" csCatId="accent1" phldr="1"/>
      <dgm:spPr/>
    </dgm:pt>
    <dgm:pt modelId="{DD15F789-742E-4ADF-918E-D3CF635041C4}">
      <dgm:prSet phldrT="[Texto]"/>
      <dgm:spPr/>
      <dgm:t>
        <a:bodyPr/>
        <a:lstStyle/>
        <a:p>
          <a:r>
            <a:rPr lang="ca-ES" dirty="0" err="1" smtClean="0">
              <a:latin typeface="+mj-lt"/>
            </a:rPr>
            <a:t>Development</a:t>
          </a:r>
          <a:endParaRPr lang="es-ES" dirty="0">
            <a:latin typeface="+mj-lt"/>
          </a:endParaRPr>
        </a:p>
      </dgm:t>
    </dgm:pt>
    <dgm:pt modelId="{AA73238E-1BEC-4B28-A1F4-98150B3B96A0}" type="parTrans" cxnId="{5443B796-188E-4195-8614-955AEE0D0319}">
      <dgm:prSet/>
      <dgm:spPr/>
      <dgm:t>
        <a:bodyPr/>
        <a:lstStyle/>
        <a:p>
          <a:endParaRPr lang="es-ES"/>
        </a:p>
      </dgm:t>
    </dgm:pt>
    <dgm:pt modelId="{7AB49CA9-5327-4730-8AA9-4ABFF0FAF86B}" type="sibTrans" cxnId="{5443B796-188E-4195-8614-955AEE0D0319}">
      <dgm:prSet/>
      <dgm:spPr/>
      <dgm:t>
        <a:bodyPr/>
        <a:lstStyle/>
        <a:p>
          <a:endParaRPr lang="es-ES"/>
        </a:p>
      </dgm:t>
    </dgm:pt>
    <dgm:pt modelId="{3D2FA2D1-3C65-4828-9AA0-29EDF5835A0A}">
      <dgm:prSet phldrT="[Texto]"/>
      <dgm:spPr/>
      <dgm:t>
        <a:bodyPr/>
        <a:lstStyle/>
        <a:p>
          <a:r>
            <a:rPr lang="ca-ES" dirty="0" smtClean="0">
              <a:latin typeface="+mj-lt"/>
            </a:rPr>
            <a:t>Post-</a:t>
          </a:r>
          <a:r>
            <a:rPr lang="ca-ES" dirty="0" err="1" smtClean="0">
              <a:latin typeface="+mj-lt"/>
            </a:rPr>
            <a:t>development</a:t>
          </a:r>
          <a:endParaRPr lang="es-ES" dirty="0">
            <a:latin typeface="+mj-lt"/>
          </a:endParaRPr>
        </a:p>
      </dgm:t>
    </dgm:pt>
    <dgm:pt modelId="{F7CEF2F0-3D05-4F89-9A6A-6FBD8869972A}" type="parTrans" cxnId="{180EC451-399F-4154-B797-3E4205A2BE46}">
      <dgm:prSet/>
      <dgm:spPr/>
      <dgm:t>
        <a:bodyPr/>
        <a:lstStyle/>
        <a:p>
          <a:endParaRPr lang="es-ES"/>
        </a:p>
      </dgm:t>
    </dgm:pt>
    <dgm:pt modelId="{2D6ECDA8-1297-44BD-886B-1211CCB1635E}" type="sibTrans" cxnId="{180EC451-399F-4154-B797-3E4205A2BE46}">
      <dgm:prSet/>
      <dgm:spPr/>
      <dgm:t>
        <a:bodyPr/>
        <a:lstStyle/>
        <a:p>
          <a:endParaRPr lang="es-ES"/>
        </a:p>
      </dgm:t>
    </dgm:pt>
    <dgm:pt modelId="{13220C4D-D0F2-45F9-8960-58F28A90BAA4}">
      <dgm:prSet phldrT="[Texto]"/>
      <dgm:spPr/>
      <dgm:t>
        <a:bodyPr/>
        <a:lstStyle/>
        <a:p>
          <a:r>
            <a:rPr lang="ca-ES" dirty="0" smtClean="0">
              <a:latin typeface="+mj-lt"/>
            </a:rPr>
            <a:t>Degrowth</a:t>
          </a:r>
          <a:endParaRPr lang="es-ES" dirty="0">
            <a:latin typeface="+mj-lt"/>
          </a:endParaRPr>
        </a:p>
      </dgm:t>
    </dgm:pt>
    <dgm:pt modelId="{95E629E8-452D-4A66-8B55-A08326C835A9}" type="parTrans" cxnId="{E7087526-A97D-42F9-A53F-32632A90144C}">
      <dgm:prSet/>
      <dgm:spPr/>
      <dgm:t>
        <a:bodyPr/>
        <a:lstStyle/>
        <a:p>
          <a:endParaRPr lang="es-ES"/>
        </a:p>
      </dgm:t>
    </dgm:pt>
    <dgm:pt modelId="{E34D108C-6612-4311-B3B3-1953BE407796}" type="sibTrans" cxnId="{E7087526-A97D-42F9-A53F-32632A90144C}">
      <dgm:prSet/>
      <dgm:spPr/>
      <dgm:t>
        <a:bodyPr/>
        <a:lstStyle/>
        <a:p>
          <a:endParaRPr lang="es-ES"/>
        </a:p>
      </dgm:t>
    </dgm:pt>
    <dgm:pt modelId="{1E78CC47-3E95-44AD-AA9F-FF5117710001}">
      <dgm:prSet phldrT="[Texto]"/>
      <dgm:spPr/>
      <dgm:t>
        <a:bodyPr/>
        <a:lstStyle/>
        <a:p>
          <a:r>
            <a:rPr lang="ca-ES" dirty="0" smtClean="0">
              <a:latin typeface="+mj-lt"/>
            </a:rPr>
            <a:t>SSE</a:t>
          </a:r>
          <a:endParaRPr lang="es-ES" dirty="0">
            <a:latin typeface="+mj-lt"/>
          </a:endParaRPr>
        </a:p>
      </dgm:t>
    </dgm:pt>
    <dgm:pt modelId="{9926FAF4-581D-4B98-A511-8F2EB2237FBC}" type="parTrans" cxnId="{F2CD3B17-2A4C-4CBC-9C51-4BA45F3A50EE}">
      <dgm:prSet/>
      <dgm:spPr/>
      <dgm:t>
        <a:bodyPr/>
        <a:lstStyle/>
        <a:p>
          <a:endParaRPr lang="es-ES"/>
        </a:p>
      </dgm:t>
    </dgm:pt>
    <dgm:pt modelId="{84F3B560-66C4-4652-8C3F-B9944649C97C}" type="sibTrans" cxnId="{F2CD3B17-2A4C-4CBC-9C51-4BA45F3A50EE}">
      <dgm:prSet/>
      <dgm:spPr/>
      <dgm:t>
        <a:bodyPr/>
        <a:lstStyle/>
        <a:p>
          <a:endParaRPr lang="es-ES"/>
        </a:p>
      </dgm:t>
    </dgm:pt>
    <dgm:pt modelId="{B9775268-B3DD-408C-8588-F4281367E2CD}" type="pres">
      <dgm:prSet presAssocID="{831C48F0-9A8B-4AB3-8FC5-291C272DD70F}" presName="Name0" presStyleCnt="0">
        <dgm:presLayoutVars>
          <dgm:dir/>
          <dgm:animLvl val="lvl"/>
          <dgm:resizeHandles val="exact"/>
        </dgm:presLayoutVars>
      </dgm:prSet>
      <dgm:spPr/>
    </dgm:pt>
    <dgm:pt modelId="{0F85FBF9-7A34-4F3F-AA97-B6EE09CE9573}" type="pres">
      <dgm:prSet presAssocID="{DD15F789-742E-4ADF-918E-D3CF635041C4}" presName="parTxOnly" presStyleLbl="node1" presStyleIdx="0" presStyleCnt="4">
        <dgm:presLayoutVars>
          <dgm:chMax val="0"/>
          <dgm:chPref val="0"/>
          <dgm:bulletEnabled val="1"/>
        </dgm:presLayoutVars>
      </dgm:prSet>
      <dgm:spPr/>
      <dgm:t>
        <a:bodyPr/>
        <a:lstStyle/>
        <a:p>
          <a:endParaRPr lang="es-ES"/>
        </a:p>
      </dgm:t>
    </dgm:pt>
    <dgm:pt modelId="{8DA8C5C7-10C5-4557-BDB6-B03DA30AB2A0}" type="pres">
      <dgm:prSet presAssocID="{7AB49CA9-5327-4730-8AA9-4ABFF0FAF86B}" presName="parTxOnlySpace" presStyleCnt="0"/>
      <dgm:spPr/>
    </dgm:pt>
    <dgm:pt modelId="{4303A008-2C5D-498C-AF06-DA6AFD97EE93}" type="pres">
      <dgm:prSet presAssocID="{3D2FA2D1-3C65-4828-9AA0-29EDF5835A0A}" presName="parTxOnly" presStyleLbl="node1" presStyleIdx="1" presStyleCnt="4">
        <dgm:presLayoutVars>
          <dgm:chMax val="0"/>
          <dgm:chPref val="0"/>
          <dgm:bulletEnabled val="1"/>
        </dgm:presLayoutVars>
      </dgm:prSet>
      <dgm:spPr/>
      <dgm:t>
        <a:bodyPr/>
        <a:lstStyle/>
        <a:p>
          <a:endParaRPr lang="es-ES"/>
        </a:p>
      </dgm:t>
    </dgm:pt>
    <dgm:pt modelId="{2241A10D-DA66-4264-A286-3553D20CFD8F}" type="pres">
      <dgm:prSet presAssocID="{2D6ECDA8-1297-44BD-886B-1211CCB1635E}" presName="parTxOnlySpace" presStyleCnt="0"/>
      <dgm:spPr/>
    </dgm:pt>
    <dgm:pt modelId="{13B99A80-9EBB-473E-8A48-415336A3D520}" type="pres">
      <dgm:prSet presAssocID="{13220C4D-D0F2-45F9-8960-58F28A90BAA4}" presName="parTxOnly" presStyleLbl="node1" presStyleIdx="2" presStyleCnt="4">
        <dgm:presLayoutVars>
          <dgm:chMax val="0"/>
          <dgm:chPref val="0"/>
          <dgm:bulletEnabled val="1"/>
        </dgm:presLayoutVars>
      </dgm:prSet>
      <dgm:spPr/>
      <dgm:t>
        <a:bodyPr/>
        <a:lstStyle/>
        <a:p>
          <a:endParaRPr lang="es-ES"/>
        </a:p>
      </dgm:t>
    </dgm:pt>
    <dgm:pt modelId="{7F674978-85D5-481B-AAB1-2BD97AADA482}" type="pres">
      <dgm:prSet presAssocID="{E34D108C-6612-4311-B3B3-1953BE407796}" presName="parTxOnlySpace" presStyleCnt="0"/>
      <dgm:spPr/>
    </dgm:pt>
    <dgm:pt modelId="{816071EF-1199-45A8-A987-D058ED5B28B4}" type="pres">
      <dgm:prSet presAssocID="{1E78CC47-3E95-44AD-AA9F-FF5117710001}" presName="parTxOnly" presStyleLbl="node1" presStyleIdx="3" presStyleCnt="4">
        <dgm:presLayoutVars>
          <dgm:chMax val="0"/>
          <dgm:chPref val="0"/>
          <dgm:bulletEnabled val="1"/>
        </dgm:presLayoutVars>
      </dgm:prSet>
      <dgm:spPr/>
      <dgm:t>
        <a:bodyPr/>
        <a:lstStyle/>
        <a:p>
          <a:endParaRPr lang="es-ES"/>
        </a:p>
      </dgm:t>
    </dgm:pt>
  </dgm:ptLst>
  <dgm:cxnLst>
    <dgm:cxn modelId="{67FC60F5-6FE5-47AB-B3C0-8542859D7298}" type="presOf" srcId="{3D2FA2D1-3C65-4828-9AA0-29EDF5835A0A}" destId="{4303A008-2C5D-498C-AF06-DA6AFD97EE93}" srcOrd="0" destOrd="0" presId="urn:microsoft.com/office/officeart/2005/8/layout/chevron1"/>
    <dgm:cxn modelId="{F2CD3B17-2A4C-4CBC-9C51-4BA45F3A50EE}" srcId="{831C48F0-9A8B-4AB3-8FC5-291C272DD70F}" destId="{1E78CC47-3E95-44AD-AA9F-FF5117710001}" srcOrd="3" destOrd="0" parTransId="{9926FAF4-581D-4B98-A511-8F2EB2237FBC}" sibTransId="{84F3B560-66C4-4652-8C3F-B9944649C97C}"/>
    <dgm:cxn modelId="{DDC6903A-08E6-4C92-A258-79165DDC2E27}" type="presOf" srcId="{831C48F0-9A8B-4AB3-8FC5-291C272DD70F}" destId="{B9775268-B3DD-408C-8588-F4281367E2CD}" srcOrd="0" destOrd="0" presId="urn:microsoft.com/office/officeart/2005/8/layout/chevron1"/>
    <dgm:cxn modelId="{5443B796-188E-4195-8614-955AEE0D0319}" srcId="{831C48F0-9A8B-4AB3-8FC5-291C272DD70F}" destId="{DD15F789-742E-4ADF-918E-D3CF635041C4}" srcOrd="0" destOrd="0" parTransId="{AA73238E-1BEC-4B28-A1F4-98150B3B96A0}" sibTransId="{7AB49CA9-5327-4730-8AA9-4ABFF0FAF86B}"/>
    <dgm:cxn modelId="{016CEFA7-83FE-4F43-A4D0-BADA590B4434}" type="presOf" srcId="{1E78CC47-3E95-44AD-AA9F-FF5117710001}" destId="{816071EF-1199-45A8-A987-D058ED5B28B4}" srcOrd="0" destOrd="0" presId="urn:microsoft.com/office/officeart/2005/8/layout/chevron1"/>
    <dgm:cxn modelId="{E7087526-A97D-42F9-A53F-32632A90144C}" srcId="{831C48F0-9A8B-4AB3-8FC5-291C272DD70F}" destId="{13220C4D-D0F2-45F9-8960-58F28A90BAA4}" srcOrd="2" destOrd="0" parTransId="{95E629E8-452D-4A66-8B55-A08326C835A9}" sibTransId="{E34D108C-6612-4311-B3B3-1953BE407796}"/>
    <dgm:cxn modelId="{1FBA1CDE-FA89-4F35-A169-173022BA22AF}" type="presOf" srcId="{13220C4D-D0F2-45F9-8960-58F28A90BAA4}" destId="{13B99A80-9EBB-473E-8A48-415336A3D520}" srcOrd="0" destOrd="0" presId="urn:microsoft.com/office/officeart/2005/8/layout/chevron1"/>
    <dgm:cxn modelId="{180EC451-399F-4154-B797-3E4205A2BE46}" srcId="{831C48F0-9A8B-4AB3-8FC5-291C272DD70F}" destId="{3D2FA2D1-3C65-4828-9AA0-29EDF5835A0A}" srcOrd="1" destOrd="0" parTransId="{F7CEF2F0-3D05-4F89-9A6A-6FBD8869972A}" sibTransId="{2D6ECDA8-1297-44BD-886B-1211CCB1635E}"/>
    <dgm:cxn modelId="{261085A2-A31C-4A9D-9E1A-E2FE088ECABC}" type="presOf" srcId="{DD15F789-742E-4ADF-918E-D3CF635041C4}" destId="{0F85FBF9-7A34-4F3F-AA97-B6EE09CE9573}" srcOrd="0" destOrd="0" presId="urn:microsoft.com/office/officeart/2005/8/layout/chevron1"/>
    <dgm:cxn modelId="{72803EFC-77AF-4BC3-893A-69D5E36EBB95}" type="presParOf" srcId="{B9775268-B3DD-408C-8588-F4281367E2CD}" destId="{0F85FBF9-7A34-4F3F-AA97-B6EE09CE9573}" srcOrd="0" destOrd="0" presId="urn:microsoft.com/office/officeart/2005/8/layout/chevron1"/>
    <dgm:cxn modelId="{4E6F5CBB-DE52-405A-9BC6-4CE458F0391F}" type="presParOf" srcId="{B9775268-B3DD-408C-8588-F4281367E2CD}" destId="{8DA8C5C7-10C5-4557-BDB6-B03DA30AB2A0}" srcOrd="1" destOrd="0" presId="urn:microsoft.com/office/officeart/2005/8/layout/chevron1"/>
    <dgm:cxn modelId="{7FB34AD7-67D5-47A9-9EFE-7903A7DAABA2}" type="presParOf" srcId="{B9775268-B3DD-408C-8588-F4281367E2CD}" destId="{4303A008-2C5D-498C-AF06-DA6AFD97EE93}" srcOrd="2" destOrd="0" presId="urn:microsoft.com/office/officeart/2005/8/layout/chevron1"/>
    <dgm:cxn modelId="{6EB6053D-6781-4401-815B-E70DB5879118}" type="presParOf" srcId="{B9775268-B3DD-408C-8588-F4281367E2CD}" destId="{2241A10D-DA66-4264-A286-3553D20CFD8F}" srcOrd="3" destOrd="0" presId="urn:microsoft.com/office/officeart/2005/8/layout/chevron1"/>
    <dgm:cxn modelId="{5D758731-6DB4-4760-A1F1-1798022AE7FE}" type="presParOf" srcId="{B9775268-B3DD-408C-8588-F4281367E2CD}" destId="{13B99A80-9EBB-473E-8A48-415336A3D520}" srcOrd="4" destOrd="0" presId="urn:microsoft.com/office/officeart/2005/8/layout/chevron1"/>
    <dgm:cxn modelId="{D247E628-7BA2-4B94-B407-556F055CF93A}" type="presParOf" srcId="{B9775268-B3DD-408C-8588-F4281367E2CD}" destId="{7F674978-85D5-481B-AAB1-2BD97AADA482}" srcOrd="5" destOrd="0" presId="urn:microsoft.com/office/officeart/2005/8/layout/chevron1"/>
    <dgm:cxn modelId="{9568739B-0F2A-4B4A-AF5C-46EE875FD997}" type="presParOf" srcId="{B9775268-B3DD-408C-8588-F4281367E2CD}" destId="{816071EF-1199-45A8-A987-D058ED5B28B4}" srcOrd="6" destOrd="0" presId="urn:microsoft.com/office/officeart/2005/8/layout/chevr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F493C0-1FDD-431B-888E-B8A2D65469B3}" type="doc">
      <dgm:prSet loTypeId="urn:microsoft.com/office/officeart/2005/8/layout/venn1" loCatId="relationship" qsTypeId="urn:microsoft.com/office/officeart/2005/8/quickstyle/simple1" qsCatId="simple" csTypeId="urn:microsoft.com/office/officeart/2005/8/colors/accent1_1" csCatId="accent1" phldr="1"/>
      <dgm:spPr/>
    </dgm:pt>
    <dgm:pt modelId="{A0C1E3B6-74D6-461F-A9A6-C74ECB6FCD38}">
      <dgm:prSet phldrT="[Texto]"/>
      <dgm:spPr/>
      <dgm:t>
        <a:bodyPr/>
        <a:lstStyle/>
        <a:p>
          <a:r>
            <a:rPr lang="ca-ES" dirty="0" err="1" smtClean="0">
              <a:latin typeface="+mj-lt"/>
            </a:rPr>
            <a:t>Voluntary</a:t>
          </a:r>
          <a:r>
            <a:rPr lang="ca-ES" dirty="0" smtClean="0">
              <a:latin typeface="+mj-lt"/>
            </a:rPr>
            <a:t> </a:t>
          </a:r>
          <a:r>
            <a:rPr lang="ca-ES" dirty="0" err="1" smtClean="0">
              <a:latin typeface="+mj-lt"/>
            </a:rPr>
            <a:t>simplicity</a:t>
          </a:r>
          <a:endParaRPr lang="es-ES" dirty="0">
            <a:latin typeface="+mj-lt"/>
          </a:endParaRPr>
        </a:p>
      </dgm:t>
    </dgm:pt>
    <dgm:pt modelId="{0B19471E-6D69-41A3-B311-2AD419A216F1}" type="parTrans" cxnId="{BD26A06A-AECD-42AF-892B-454EDC21E55E}">
      <dgm:prSet/>
      <dgm:spPr/>
      <dgm:t>
        <a:bodyPr/>
        <a:lstStyle/>
        <a:p>
          <a:endParaRPr lang="es-ES"/>
        </a:p>
      </dgm:t>
    </dgm:pt>
    <dgm:pt modelId="{42E9751A-3698-4E65-B815-1018696D65D2}" type="sibTrans" cxnId="{BD26A06A-AECD-42AF-892B-454EDC21E55E}">
      <dgm:prSet/>
      <dgm:spPr/>
      <dgm:t>
        <a:bodyPr/>
        <a:lstStyle/>
        <a:p>
          <a:endParaRPr lang="es-ES"/>
        </a:p>
      </dgm:t>
    </dgm:pt>
    <dgm:pt modelId="{C59F0A88-E950-419B-BF49-F15850610965}">
      <dgm:prSet phldrT="[Texto]"/>
      <dgm:spPr/>
      <dgm:t>
        <a:bodyPr/>
        <a:lstStyle/>
        <a:p>
          <a:r>
            <a:rPr lang="ca-ES" dirty="0" err="1" smtClean="0">
              <a:latin typeface="+mj-lt"/>
            </a:rPr>
            <a:t>Collective</a:t>
          </a:r>
          <a:r>
            <a:rPr lang="ca-ES" dirty="0" smtClean="0">
              <a:latin typeface="+mj-lt"/>
            </a:rPr>
            <a:t> </a:t>
          </a:r>
          <a:r>
            <a:rPr lang="ca-ES" dirty="0" err="1" smtClean="0">
              <a:latin typeface="+mj-lt"/>
            </a:rPr>
            <a:t>action</a:t>
          </a:r>
          <a:endParaRPr lang="es-ES" dirty="0">
            <a:latin typeface="+mj-lt"/>
          </a:endParaRPr>
        </a:p>
      </dgm:t>
    </dgm:pt>
    <dgm:pt modelId="{D8F85D60-6CC7-469D-A504-5D800796D640}" type="parTrans" cxnId="{703A6128-FEB9-4E1E-9CA8-22D0C699480D}">
      <dgm:prSet/>
      <dgm:spPr/>
      <dgm:t>
        <a:bodyPr/>
        <a:lstStyle/>
        <a:p>
          <a:endParaRPr lang="es-ES"/>
        </a:p>
      </dgm:t>
    </dgm:pt>
    <dgm:pt modelId="{806196E0-6BBC-4674-AA94-CD12A208E4EB}" type="sibTrans" cxnId="{703A6128-FEB9-4E1E-9CA8-22D0C699480D}">
      <dgm:prSet/>
      <dgm:spPr/>
      <dgm:t>
        <a:bodyPr/>
        <a:lstStyle/>
        <a:p>
          <a:endParaRPr lang="es-ES"/>
        </a:p>
      </dgm:t>
    </dgm:pt>
    <dgm:pt modelId="{0D532711-463E-44D0-B5F2-9152B005E2C4}">
      <dgm:prSet phldrT="[Texto]"/>
      <dgm:spPr/>
      <dgm:t>
        <a:bodyPr/>
        <a:lstStyle/>
        <a:p>
          <a:r>
            <a:rPr lang="ca-ES" dirty="0" err="1" smtClean="0">
              <a:latin typeface="+mj-lt"/>
            </a:rPr>
            <a:t>Political</a:t>
          </a:r>
          <a:r>
            <a:rPr lang="ca-ES" dirty="0" smtClean="0">
              <a:latin typeface="+mj-lt"/>
            </a:rPr>
            <a:t> </a:t>
          </a:r>
          <a:r>
            <a:rPr lang="ca-ES" dirty="0" err="1" smtClean="0">
              <a:latin typeface="+mj-lt"/>
            </a:rPr>
            <a:t>participation</a:t>
          </a:r>
          <a:endParaRPr lang="es-ES" dirty="0">
            <a:latin typeface="+mj-lt"/>
          </a:endParaRPr>
        </a:p>
      </dgm:t>
    </dgm:pt>
    <dgm:pt modelId="{37D6CA69-FEF5-4044-84F6-A1C714D8B4C4}" type="parTrans" cxnId="{2E086CC8-F3E7-49EB-9258-2949F1DA1CDD}">
      <dgm:prSet/>
      <dgm:spPr/>
      <dgm:t>
        <a:bodyPr/>
        <a:lstStyle/>
        <a:p>
          <a:endParaRPr lang="es-ES"/>
        </a:p>
      </dgm:t>
    </dgm:pt>
    <dgm:pt modelId="{0DCB0C4B-F390-45E2-B7F9-E6DACCC2CCF9}" type="sibTrans" cxnId="{2E086CC8-F3E7-49EB-9258-2949F1DA1CDD}">
      <dgm:prSet/>
      <dgm:spPr/>
      <dgm:t>
        <a:bodyPr/>
        <a:lstStyle/>
        <a:p>
          <a:endParaRPr lang="es-ES"/>
        </a:p>
      </dgm:t>
    </dgm:pt>
    <dgm:pt modelId="{FDA7DD8E-7EFA-4384-9011-07687A91FFA7}" type="pres">
      <dgm:prSet presAssocID="{63F493C0-1FDD-431B-888E-B8A2D65469B3}" presName="compositeShape" presStyleCnt="0">
        <dgm:presLayoutVars>
          <dgm:chMax val="7"/>
          <dgm:dir/>
          <dgm:resizeHandles val="exact"/>
        </dgm:presLayoutVars>
      </dgm:prSet>
      <dgm:spPr/>
    </dgm:pt>
    <dgm:pt modelId="{E9BE1712-4044-4F6D-B7F0-3B403D0175FC}" type="pres">
      <dgm:prSet presAssocID="{A0C1E3B6-74D6-461F-A9A6-C74ECB6FCD38}" presName="circ1" presStyleLbl="vennNode1" presStyleIdx="0" presStyleCnt="3"/>
      <dgm:spPr/>
      <dgm:t>
        <a:bodyPr/>
        <a:lstStyle/>
        <a:p>
          <a:endParaRPr lang="es-ES"/>
        </a:p>
      </dgm:t>
    </dgm:pt>
    <dgm:pt modelId="{C92B85AC-8A09-4BAF-A215-0042983F2A26}" type="pres">
      <dgm:prSet presAssocID="{A0C1E3B6-74D6-461F-A9A6-C74ECB6FCD38}" presName="circ1Tx" presStyleLbl="revTx" presStyleIdx="0" presStyleCnt="0">
        <dgm:presLayoutVars>
          <dgm:chMax val="0"/>
          <dgm:chPref val="0"/>
          <dgm:bulletEnabled val="1"/>
        </dgm:presLayoutVars>
      </dgm:prSet>
      <dgm:spPr/>
      <dgm:t>
        <a:bodyPr/>
        <a:lstStyle/>
        <a:p>
          <a:endParaRPr lang="es-ES"/>
        </a:p>
      </dgm:t>
    </dgm:pt>
    <dgm:pt modelId="{FA1F1B87-AD50-4C27-B320-9AF7067DD498}" type="pres">
      <dgm:prSet presAssocID="{C59F0A88-E950-419B-BF49-F15850610965}" presName="circ2" presStyleLbl="vennNode1" presStyleIdx="1" presStyleCnt="3"/>
      <dgm:spPr/>
      <dgm:t>
        <a:bodyPr/>
        <a:lstStyle/>
        <a:p>
          <a:endParaRPr lang="es-ES"/>
        </a:p>
      </dgm:t>
    </dgm:pt>
    <dgm:pt modelId="{1FBA4FAD-8756-4209-A807-2082DA8F6941}" type="pres">
      <dgm:prSet presAssocID="{C59F0A88-E950-419B-BF49-F15850610965}" presName="circ2Tx" presStyleLbl="revTx" presStyleIdx="0" presStyleCnt="0">
        <dgm:presLayoutVars>
          <dgm:chMax val="0"/>
          <dgm:chPref val="0"/>
          <dgm:bulletEnabled val="1"/>
        </dgm:presLayoutVars>
      </dgm:prSet>
      <dgm:spPr/>
      <dgm:t>
        <a:bodyPr/>
        <a:lstStyle/>
        <a:p>
          <a:endParaRPr lang="es-ES"/>
        </a:p>
      </dgm:t>
    </dgm:pt>
    <dgm:pt modelId="{90371075-90F2-40E1-8EDC-ED85B9BBFC31}" type="pres">
      <dgm:prSet presAssocID="{0D532711-463E-44D0-B5F2-9152B005E2C4}" presName="circ3" presStyleLbl="vennNode1" presStyleIdx="2" presStyleCnt="3"/>
      <dgm:spPr/>
      <dgm:t>
        <a:bodyPr/>
        <a:lstStyle/>
        <a:p>
          <a:endParaRPr lang="es-ES"/>
        </a:p>
      </dgm:t>
    </dgm:pt>
    <dgm:pt modelId="{32B5C3E6-9808-45E1-A174-168179A9896F}" type="pres">
      <dgm:prSet presAssocID="{0D532711-463E-44D0-B5F2-9152B005E2C4}" presName="circ3Tx" presStyleLbl="revTx" presStyleIdx="0" presStyleCnt="0">
        <dgm:presLayoutVars>
          <dgm:chMax val="0"/>
          <dgm:chPref val="0"/>
          <dgm:bulletEnabled val="1"/>
        </dgm:presLayoutVars>
      </dgm:prSet>
      <dgm:spPr/>
      <dgm:t>
        <a:bodyPr/>
        <a:lstStyle/>
        <a:p>
          <a:endParaRPr lang="es-ES"/>
        </a:p>
      </dgm:t>
    </dgm:pt>
  </dgm:ptLst>
  <dgm:cxnLst>
    <dgm:cxn modelId="{E6E91202-8A12-4555-843B-7C707F3F7D64}" type="presOf" srcId="{63F493C0-1FDD-431B-888E-B8A2D65469B3}" destId="{FDA7DD8E-7EFA-4384-9011-07687A91FFA7}" srcOrd="0" destOrd="0" presId="urn:microsoft.com/office/officeart/2005/8/layout/venn1"/>
    <dgm:cxn modelId="{802040AC-C5B1-4A1F-86CD-A056D7683608}" type="presOf" srcId="{0D532711-463E-44D0-B5F2-9152B005E2C4}" destId="{32B5C3E6-9808-45E1-A174-168179A9896F}" srcOrd="1" destOrd="0" presId="urn:microsoft.com/office/officeart/2005/8/layout/venn1"/>
    <dgm:cxn modelId="{BD26A06A-AECD-42AF-892B-454EDC21E55E}" srcId="{63F493C0-1FDD-431B-888E-B8A2D65469B3}" destId="{A0C1E3B6-74D6-461F-A9A6-C74ECB6FCD38}" srcOrd="0" destOrd="0" parTransId="{0B19471E-6D69-41A3-B311-2AD419A216F1}" sibTransId="{42E9751A-3698-4E65-B815-1018696D65D2}"/>
    <dgm:cxn modelId="{34FFB6A4-6E22-4BC1-A46F-9A8BD10AF7B9}" type="presOf" srcId="{C59F0A88-E950-419B-BF49-F15850610965}" destId="{1FBA4FAD-8756-4209-A807-2082DA8F6941}" srcOrd="1" destOrd="0" presId="urn:microsoft.com/office/officeart/2005/8/layout/venn1"/>
    <dgm:cxn modelId="{72BC16DF-DFDF-4F19-A229-7C523C6FBAF0}" type="presOf" srcId="{0D532711-463E-44D0-B5F2-9152B005E2C4}" destId="{90371075-90F2-40E1-8EDC-ED85B9BBFC31}" srcOrd="0" destOrd="0" presId="urn:microsoft.com/office/officeart/2005/8/layout/venn1"/>
    <dgm:cxn modelId="{2E086CC8-F3E7-49EB-9258-2949F1DA1CDD}" srcId="{63F493C0-1FDD-431B-888E-B8A2D65469B3}" destId="{0D532711-463E-44D0-B5F2-9152B005E2C4}" srcOrd="2" destOrd="0" parTransId="{37D6CA69-FEF5-4044-84F6-A1C714D8B4C4}" sibTransId="{0DCB0C4B-F390-45E2-B7F9-E6DACCC2CCF9}"/>
    <dgm:cxn modelId="{EE629074-158D-4CFD-B161-CEEC54E7132C}" type="presOf" srcId="{A0C1E3B6-74D6-461F-A9A6-C74ECB6FCD38}" destId="{C92B85AC-8A09-4BAF-A215-0042983F2A26}" srcOrd="1" destOrd="0" presId="urn:microsoft.com/office/officeart/2005/8/layout/venn1"/>
    <dgm:cxn modelId="{66E6F626-4F4E-4AFB-890A-57ACBDE42922}" type="presOf" srcId="{A0C1E3B6-74D6-461F-A9A6-C74ECB6FCD38}" destId="{E9BE1712-4044-4F6D-B7F0-3B403D0175FC}" srcOrd="0" destOrd="0" presId="urn:microsoft.com/office/officeart/2005/8/layout/venn1"/>
    <dgm:cxn modelId="{F2F28925-7663-443F-902E-7A2FF2D5C27A}" type="presOf" srcId="{C59F0A88-E950-419B-BF49-F15850610965}" destId="{FA1F1B87-AD50-4C27-B320-9AF7067DD498}" srcOrd="0" destOrd="0" presId="urn:microsoft.com/office/officeart/2005/8/layout/venn1"/>
    <dgm:cxn modelId="{703A6128-FEB9-4E1E-9CA8-22D0C699480D}" srcId="{63F493C0-1FDD-431B-888E-B8A2D65469B3}" destId="{C59F0A88-E950-419B-BF49-F15850610965}" srcOrd="1" destOrd="0" parTransId="{D8F85D60-6CC7-469D-A504-5D800796D640}" sibTransId="{806196E0-6BBC-4674-AA94-CD12A208E4EB}"/>
    <dgm:cxn modelId="{2383DA19-0C99-4668-817B-34566F9CB517}" type="presParOf" srcId="{FDA7DD8E-7EFA-4384-9011-07687A91FFA7}" destId="{E9BE1712-4044-4F6D-B7F0-3B403D0175FC}" srcOrd="0" destOrd="0" presId="urn:microsoft.com/office/officeart/2005/8/layout/venn1"/>
    <dgm:cxn modelId="{0EB32BC1-F85C-4737-9007-C638B4B7811F}" type="presParOf" srcId="{FDA7DD8E-7EFA-4384-9011-07687A91FFA7}" destId="{C92B85AC-8A09-4BAF-A215-0042983F2A26}" srcOrd="1" destOrd="0" presId="urn:microsoft.com/office/officeart/2005/8/layout/venn1"/>
    <dgm:cxn modelId="{B633D6F5-CA6C-49CE-9566-6BCB15C9A0B1}" type="presParOf" srcId="{FDA7DD8E-7EFA-4384-9011-07687A91FFA7}" destId="{FA1F1B87-AD50-4C27-B320-9AF7067DD498}" srcOrd="2" destOrd="0" presId="urn:microsoft.com/office/officeart/2005/8/layout/venn1"/>
    <dgm:cxn modelId="{B495362D-D8CE-437D-8E6C-48084C8D004C}" type="presParOf" srcId="{FDA7DD8E-7EFA-4384-9011-07687A91FFA7}" destId="{1FBA4FAD-8756-4209-A807-2082DA8F6941}" srcOrd="3" destOrd="0" presId="urn:microsoft.com/office/officeart/2005/8/layout/venn1"/>
    <dgm:cxn modelId="{55A6BD86-8C39-4D22-8F7D-9A937551B6BC}" type="presParOf" srcId="{FDA7DD8E-7EFA-4384-9011-07687A91FFA7}" destId="{90371075-90F2-40E1-8EDC-ED85B9BBFC31}" srcOrd="4" destOrd="0" presId="urn:microsoft.com/office/officeart/2005/8/layout/venn1"/>
    <dgm:cxn modelId="{1A5DA64F-0026-448A-BB76-3F4A8395A7B9}" type="presParOf" srcId="{FDA7DD8E-7EFA-4384-9011-07687A91FFA7}" destId="{32B5C3E6-9808-45E1-A174-168179A9896F}"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417DFC-3E26-4B26-99AA-D04931490995}" type="doc">
      <dgm:prSet loTypeId="urn:microsoft.com/office/officeart/2005/8/layout/equation2" loCatId="relationship" qsTypeId="urn:microsoft.com/office/officeart/2005/8/quickstyle/simple1" qsCatId="simple" csTypeId="urn:microsoft.com/office/officeart/2005/8/colors/accent1_2" csCatId="accent1" phldr="1"/>
      <dgm:spPr/>
    </dgm:pt>
    <dgm:pt modelId="{BA708672-CFD3-4CD1-B69C-5CC425853ABB}">
      <dgm:prSet phldrT="[Texto]"/>
      <dgm:spPr/>
      <dgm:t>
        <a:bodyPr/>
        <a:lstStyle/>
        <a:p>
          <a:r>
            <a:rPr lang="en-GB" noProof="0" dirty="0" smtClean="0">
              <a:latin typeface="+mj-lt"/>
            </a:rPr>
            <a:t>Social Economy (internal organization)</a:t>
          </a:r>
          <a:endParaRPr lang="en-GB" noProof="0" dirty="0">
            <a:latin typeface="+mj-lt"/>
          </a:endParaRPr>
        </a:p>
      </dgm:t>
    </dgm:pt>
    <dgm:pt modelId="{500C8835-331D-4F12-B435-4EA5993D47AA}" type="parTrans" cxnId="{3AEF1D0A-509E-4D9D-80E4-8EF4832AD237}">
      <dgm:prSet/>
      <dgm:spPr/>
      <dgm:t>
        <a:bodyPr/>
        <a:lstStyle/>
        <a:p>
          <a:endParaRPr lang="es-ES"/>
        </a:p>
      </dgm:t>
    </dgm:pt>
    <dgm:pt modelId="{49F2C368-4C06-4F7E-917E-26757EC11258}" type="sibTrans" cxnId="{3AEF1D0A-509E-4D9D-80E4-8EF4832AD237}">
      <dgm:prSet/>
      <dgm:spPr/>
      <dgm:t>
        <a:bodyPr/>
        <a:lstStyle/>
        <a:p>
          <a:endParaRPr lang="es-ES"/>
        </a:p>
      </dgm:t>
    </dgm:pt>
    <dgm:pt modelId="{160E4B4D-3AFF-4FF9-BAB4-038A0F02EBF7}">
      <dgm:prSet phldrT="[Texto]"/>
      <dgm:spPr/>
      <dgm:t>
        <a:bodyPr/>
        <a:lstStyle/>
        <a:p>
          <a:r>
            <a:rPr lang="en-GB" noProof="0" dirty="0" smtClean="0">
              <a:latin typeface="+mj-lt"/>
            </a:rPr>
            <a:t>Solidarity Economy (public utility)</a:t>
          </a:r>
          <a:endParaRPr lang="en-GB" noProof="0" dirty="0">
            <a:latin typeface="+mj-lt"/>
          </a:endParaRPr>
        </a:p>
      </dgm:t>
    </dgm:pt>
    <dgm:pt modelId="{02FBB4B2-331C-4F0A-80C0-D9D3FE57198F}" type="parTrans" cxnId="{9F0D0FA6-54C8-45A8-923D-C5D88D8AC12B}">
      <dgm:prSet/>
      <dgm:spPr/>
      <dgm:t>
        <a:bodyPr/>
        <a:lstStyle/>
        <a:p>
          <a:endParaRPr lang="es-ES"/>
        </a:p>
      </dgm:t>
    </dgm:pt>
    <dgm:pt modelId="{C4B970FD-6B12-4EE1-817F-09240F5A0659}" type="sibTrans" cxnId="{9F0D0FA6-54C8-45A8-923D-C5D88D8AC12B}">
      <dgm:prSet/>
      <dgm:spPr/>
      <dgm:t>
        <a:bodyPr/>
        <a:lstStyle/>
        <a:p>
          <a:endParaRPr lang="es-ES"/>
        </a:p>
      </dgm:t>
    </dgm:pt>
    <dgm:pt modelId="{29D35F4A-7E1B-4817-AC1F-6ABCCDBF335C}">
      <dgm:prSet phldrT="[Texto]"/>
      <dgm:spPr/>
      <dgm:t>
        <a:bodyPr/>
        <a:lstStyle/>
        <a:p>
          <a:r>
            <a:rPr lang="en-GB" noProof="0" dirty="0" smtClean="0">
              <a:latin typeface="+mj-lt"/>
            </a:rPr>
            <a:t>Social and Solidarity Economy</a:t>
          </a:r>
          <a:endParaRPr lang="en-GB" noProof="0" dirty="0">
            <a:latin typeface="+mj-lt"/>
          </a:endParaRPr>
        </a:p>
      </dgm:t>
    </dgm:pt>
    <dgm:pt modelId="{D43AE04A-AB63-4205-B67B-6DA0C7591372}" type="parTrans" cxnId="{C4B7DA19-02FB-497A-9ABE-7A77D10C65CD}">
      <dgm:prSet/>
      <dgm:spPr/>
      <dgm:t>
        <a:bodyPr/>
        <a:lstStyle/>
        <a:p>
          <a:endParaRPr lang="es-ES"/>
        </a:p>
      </dgm:t>
    </dgm:pt>
    <dgm:pt modelId="{5179637B-6732-41B9-A341-4692DE3DEE8A}" type="sibTrans" cxnId="{C4B7DA19-02FB-497A-9ABE-7A77D10C65CD}">
      <dgm:prSet/>
      <dgm:spPr/>
      <dgm:t>
        <a:bodyPr/>
        <a:lstStyle/>
        <a:p>
          <a:endParaRPr lang="es-ES"/>
        </a:p>
      </dgm:t>
    </dgm:pt>
    <dgm:pt modelId="{3708CC92-6546-4DD8-AF05-D86FB4B08994}" type="pres">
      <dgm:prSet presAssocID="{1C417DFC-3E26-4B26-99AA-D04931490995}" presName="Name0" presStyleCnt="0">
        <dgm:presLayoutVars>
          <dgm:dir/>
          <dgm:resizeHandles val="exact"/>
        </dgm:presLayoutVars>
      </dgm:prSet>
      <dgm:spPr/>
    </dgm:pt>
    <dgm:pt modelId="{39832301-3B77-436A-B428-CB4F3B6512E3}" type="pres">
      <dgm:prSet presAssocID="{1C417DFC-3E26-4B26-99AA-D04931490995}" presName="vNodes" presStyleCnt="0"/>
      <dgm:spPr/>
    </dgm:pt>
    <dgm:pt modelId="{0B78AC74-52DD-4BF0-AFE3-6EEAA89D0261}" type="pres">
      <dgm:prSet presAssocID="{BA708672-CFD3-4CD1-B69C-5CC425853ABB}" presName="node" presStyleLbl="node1" presStyleIdx="0" presStyleCnt="3">
        <dgm:presLayoutVars>
          <dgm:bulletEnabled val="1"/>
        </dgm:presLayoutVars>
      </dgm:prSet>
      <dgm:spPr/>
      <dgm:t>
        <a:bodyPr/>
        <a:lstStyle/>
        <a:p>
          <a:endParaRPr lang="es-ES"/>
        </a:p>
      </dgm:t>
    </dgm:pt>
    <dgm:pt modelId="{2B5D5C87-4829-4A7D-BACB-696A4631F403}" type="pres">
      <dgm:prSet presAssocID="{49F2C368-4C06-4F7E-917E-26757EC11258}" presName="spacerT" presStyleCnt="0"/>
      <dgm:spPr/>
    </dgm:pt>
    <dgm:pt modelId="{E5E1FB48-7342-49DD-8A5C-C3BB92D3569A}" type="pres">
      <dgm:prSet presAssocID="{49F2C368-4C06-4F7E-917E-26757EC11258}" presName="sibTrans" presStyleLbl="sibTrans2D1" presStyleIdx="0" presStyleCnt="2"/>
      <dgm:spPr/>
      <dgm:t>
        <a:bodyPr/>
        <a:lstStyle/>
        <a:p>
          <a:endParaRPr lang="es-ES"/>
        </a:p>
      </dgm:t>
    </dgm:pt>
    <dgm:pt modelId="{DDF05AAE-1430-4C03-B6D7-147ADEBE7E6D}" type="pres">
      <dgm:prSet presAssocID="{49F2C368-4C06-4F7E-917E-26757EC11258}" presName="spacerB" presStyleCnt="0"/>
      <dgm:spPr/>
    </dgm:pt>
    <dgm:pt modelId="{F7E70B46-BA2A-414D-BA89-EF365AE97982}" type="pres">
      <dgm:prSet presAssocID="{160E4B4D-3AFF-4FF9-BAB4-038A0F02EBF7}" presName="node" presStyleLbl="node1" presStyleIdx="1" presStyleCnt="3" custLinFactNeighborX="-221" custLinFactNeighborY="-98951">
        <dgm:presLayoutVars>
          <dgm:bulletEnabled val="1"/>
        </dgm:presLayoutVars>
      </dgm:prSet>
      <dgm:spPr/>
      <dgm:t>
        <a:bodyPr/>
        <a:lstStyle/>
        <a:p>
          <a:endParaRPr lang="es-ES"/>
        </a:p>
      </dgm:t>
    </dgm:pt>
    <dgm:pt modelId="{A9BE008F-5419-43CE-969D-25CE95B81F0E}" type="pres">
      <dgm:prSet presAssocID="{1C417DFC-3E26-4B26-99AA-D04931490995}" presName="sibTransLast" presStyleLbl="sibTrans2D1" presStyleIdx="1" presStyleCnt="2"/>
      <dgm:spPr/>
      <dgm:t>
        <a:bodyPr/>
        <a:lstStyle/>
        <a:p>
          <a:endParaRPr lang="es-ES"/>
        </a:p>
      </dgm:t>
    </dgm:pt>
    <dgm:pt modelId="{0290F2F2-DEBF-4D1C-A4B0-6ACE35647AB9}" type="pres">
      <dgm:prSet presAssocID="{1C417DFC-3E26-4B26-99AA-D04931490995}" presName="connectorText" presStyleLbl="sibTrans2D1" presStyleIdx="1" presStyleCnt="2"/>
      <dgm:spPr/>
      <dgm:t>
        <a:bodyPr/>
        <a:lstStyle/>
        <a:p>
          <a:endParaRPr lang="es-ES"/>
        </a:p>
      </dgm:t>
    </dgm:pt>
    <dgm:pt modelId="{0DE06848-13DE-40DC-9849-AA0BE6E9CF69}" type="pres">
      <dgm:prSet presAssocID="{1C417DFC-3E26-4B26-99AA-D04931490995}" presName="lastNode" presStyleLbl="node1" presStyleIdx="2" presStyleCnt="3">
        <dgm:presLayoutVars>
          <dgm:bulletEnabled val="1"/>
        </dgm:presLayoutVars>
      </dgm:prSet>
      <dgm:spPr/>
      <dgm:t>
        <a:bodyPr/>
        <a:lstStyle/>
        <a:p>
          <a:endParaRPr lang="es-ES"/>
        </a:p>
      </dgm:t>
    </dgm:pt>
  </dgm:ptLst>
  <dgm:cxnLst>
    <dgm:cxn modelId="{9F0D0FA6-54C8-45A8-923D-C5D88D8AC12B}" srcId="{1C417DFC-3E26-4B26-99AA-D04931490995}" destId="{160E4B4D-3AFF-4FF9-BAB4-038A0F02EBF7}" srcOrd="1" destOrd="0" parTransId="{02FBB4B2-331C-4F0A-80C0-D9D3FE57198F}" sibTransId="{C4B970FD-6B12-4EE1-817F-09240F5A0659}"/>
    <dgm:cxn modelId="{955C3628-2145-4CE7-BBFF-06F87B59220C}" type="presOf" srcId="{1C417DFC-3E26-4B26-99AA-D04931490995}" destId="{3708CC92-6546-4DD8-AF05-D86FB4B08994}" srcOrd="0" destOrd="0" presId="urn:microsoft.com/office/officeart/2005/8/layout/equation2"/>
    <dgm:cxn modelId="{C4B7DA19-02FB-497A-9ABE-7A77D10C65CD}" srcId="{1C417DFC-3E26-4B26-99AA-D04931490995}" destId="{29D35F4A-7E1B-4817-AC1F-6ABCCDBF335C}" srcOrd="2" destOrd="0" parTransId="{D43AE04A-AB63-4205-B67B-6DA0C7591372}" sibTransId="{5179637B-6732-41B9-A341-4692DE3DEE8A}"/>
    <dgm:cxn modelId="{7F476967-B796-4CC8-8869-067F99757096}" type="presOf" srcId="{C4B970FD-6B12-4EE1-817F-09240F5A0659}" destId="{0290F2F2-DEBF-4D1C-A4B0-6ACE35647AB9}" srcOrd="1" destOrd="0" presId="urn:microsoft.com/office/officeart/2005/8/layout/equation2"/>
    <dgm:cxn modelId="{58304269-C527-4BB8-9C8D-012560FB79EF}" type="presOf" srcId="{C4B970FD-6B12-4EE1-817F-09240F5A0659}" destId="{A9BE008F-5419-43CE-969D-25CE95B81F0E}" srcOrd="0" destOrd="0" presId="urn:microsoft.com/office/officeart/2005/8/layout/equation2"/>
    <dgm:cxn modelId="{3AEF1D0A-509E-4D9D-80E4-8EF4832AD237}" srcId="{1C417DFC-3E26-4B26-99AA-D04931490995}" destId="{BA708672-CFD3-4CD1-B69C-5CC425853ABB}" srcOrd="0" destOrd="0" parTransId="{500C8835-331D-4F12-B435-4EA5993D47AA}" sibTransId="{49F2C368-4C06-4F7E-917E-26757EC11258}"/>
    <dgm:cxn modelId="{928D7B4A-05EC-493A-BFC6-C410732A7D66}" type="presOf" srcId="{BA708672-CFD3-4CD1-B69C-5CC425853ABB}" destId="{0B78AC74-52DD-4BF0-AFE3-6EEAA89D0261}" srcOrd="0" destOrd="0" presId="urn:microsoft.com/office/officeart/2005/8/layout/equation2"/>
    <dgm:cxn modelId="{0D7E26A6-8FD0-4BB8-8B7A-2391751DBE8B}" type="presOf" srcId="{49F2C368-4C06-4F7E-917E-26757EC11258}" destId="{E5E1FB48-7342-49DD-8A5C-C3BB92D3569A}" srcOrd="0" destOrd="0" presId="urn:microsoft.com/office/officeart/2005/8/layout/equation2"/>
    <dgm:cxn modelId="{3CDF8335-1A66-4754-B454-649AAB7545C0}" type="presOf" srcId="{160E4B4D-3AFF-4FF9-BAB4-038A0F02EBF7}" destId="{F7E70B46-BA2A-414D-BA89-EF365AE97982}" srcOrd="0" destOrd="0" presId="urn:microsoft.com/office/officeart/2005/8/layout/equation2"/>
    <dgm:cxn modelId="{C571DE37-4133-41A6-B310-DB17FC982DDC}" type="presOf" srcId="{29D35F4A-7E1B-4817-AC1F-6ABCCDBF335C}" destId="{0DE06848-13DE-40DC-9849-AA0BE6E9CF69}" srcOrd="0" destOrd="0" presId="urn:microsoft.com/office/officeart/2005/8/layout/equation2"/>
    <dgm:cxn modelId="{6912B7E8-7BDC-46D3-8A1D-796194B86802}" type="presParOf" srcId="{3708CC92-6546-4DD8-AF05-D86FB4B08994}" destId="{39832301-3B77-436A-B428-CB4F3B6512E3}" srcOrd="0" destOrd="0" presId="urn:microsoft.com/office/officeart/2005/8/layout/equation2"/>
    <dgm:cxn modelId="{EBF9314A-654C-4474-8CB2-C2ACB092AA2E}" type="presParOf" srcId="{39832301-3B77-436A-B428-CB4F3B6512E3}" destId="{0B78AC74-52DD-4BF0-AFE3-6EEAA89D0261}" srcOrd="0" destOrd="0" presId="urn:microsoft.com/office/officeart/2005/8/layout/equation2"/>
    <dgm:cxn modelId="{867BA855-FDE4-4A07-9491-6B0EE95F66A6}" type="presParOf" srcId="{39832301-3B77-436A-B428-CB4F3B6512E3}" destId="{2B5D5C87-4829-4A7D-BACB-696A4631F403}" srcOrd="1" destOrd="0" presId="urn:microsoft.com/office/officeart/2005/8/layout/equation2"/>
    <dgm:cxn modelId="{E94C8DB1-DF35-4A98-91CA-9744C2AC5BAC}" type="presParOf" srcId="{39832301-3B77-436A-B428-CB4F3B6512E3}" destId="{E5E1FB48-7342-49DD-8A5C-C3BB92D3569A}" srcOrd="2" destOrd="0" presId="urn:microsoft.com/office/officeart/2005/8/layout/equation2"/>
    <dgm:cxn modelId="{2075C40E-4BDC-4698-A526-0FC1D2258897}" type="presParOf" srcId="{39832301-3B77-436A-B428-CB4F3B6512E3}" destId="{DDF05AAE-1430-4C03-B6D7-147ADEBE7E6D}" srcOrd="3" destOrd="0" presId="urn:microsoft.com/office/officeart/2005/8/layout/equation2"/>
    <dgm:cxn modelId="{AD5E5A4F-7E3A-4260-9986-1672C2CBD14E}" type="presParOf" srcId="{39832301-3B77-436A-B428-CB4F3B6512E3}" destId="{F7E70B46-BA2A-414D-BA89-EF365AE97982}" srcOrd="4" destOrd="0" presId="urn:microsoft.com/office/officeart/2005/8/layout/equation2"/>
    <dgm:cxn modelId="{4D081D4E-0756-4F0E-837F-F8D9C455F511}" type="presParOf" srcId="{3708CC92-6546-4DD8-AF05-D86FB4B08994}" destId="{A9BE008F-5419-43CE-969D-25CE95B81F0E}" srcOrd="1" destOrd="0" presId="urn:microsoft.com/office/officeart/2005/8/layout/equation2"/>
    <dgm:cxn modelId="{3FA4296C-611E-460A-B889-72B1BBBF1564}" type="presParOf" srcId="{A9BE008F-5419-43CE-969D-25CE95B81F0E}" destId="{0290F2F2-DEBF-4D1C-A4B0-6ACE35647AB9}" srcOrd="0" destOrd="0" presId="urn:microsoft.com/office/officeart/2005/8/layout/equation2"/>
    <dgm:cxn modelId="{9AED04CF-CC19-464E-B02E-C0B81C6C3AE1}" type="presParOf" srcId="{3708CC92-6546-4DD8-AF05-D86FB4B08994}" destId="{0DE06848-13DE-40DC-9849-AA0BE6E9CF69}"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BCB335-7F97-4564-9666-8D6BC73BA98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S"/>
        </a:p>
      </dgm:t>
    </dgm:pt>
    <dgm:pt modelId="{123DF81E-1C3D-4F73-9A19-CEAEEA6B004C}">
      <dgm:prSet phldrT="[Texto]"/>
      <dgm:spPr/>
      <dgm:t>
        <a:bodyPr/>
        <a:lstStyle/>
        <a:p>
          <a:r>
            <a:rPr lang="en-GB" noProof="0" dirty="0" smtClean="0">
              <a:latin typeface="+mj-lt"/>
            </a:rPr>
            <a:t>Social-liberal</a:t>
          </a:r>
          <a:endParaRPr lang="en-GB" noProof="0" dirty="0">
            <a:latin typeface="+mj-lt"/>
          </a:endParaRPr>
        </a:p>
      </dgm:t>
    </dgm:pt>
    <dgm:pt modelId="{0FE8DD8C-A203-4F69-9AC4-36CA94C621BE}" type="parTrans" cxnId="{11490815-DB6A-4E07-BCBA-336D1CAEBB19}">
      <dgm:prSet/>
      <dgm:spPr/>
      <dgm:t>
        <a:bodyPr/>
        <a:lstStyle/>
        <a:p>
          <a:endParaRPr lang="es-ES"/>
        </a:p>
      </dgm:t>
    </dgm:pt>
    <dgm:pt modelId="{6FD2154B-AE75-4D14-9381-DC8E330AB5EC}" type="sibTrans" cxnId="{11490815-DB6A-4E07-BCBA-336D1CAEBB19}">
      <dgm:prSet/>
      <dgm:spPr/>
      <dgm:t>
        <a:bodyPr/>
        <a:lstStyle/>
        <a:p>
          <a:endParaRPr lang="es-ES"/>
        </a:p>
      </dgm:t>
    </dgm:pt>
    <dgm:pt modelId="{CE23582A-A3D6-4A24-AC57-8E2160F259BE}">
      <dgm:prSet phldrT="[Texto]"/>
      <dgm:spPr/>
      <dgm:t>
        <a:bodyPr/>
        <a:lstStyle/>
        <a:p>
          <a:r>
            <a:rPr lang="en-GB" noProof="0" dirty="0" smtClean="0">
              <a:latin typeface="+mj-lt"/>
            </a:rPr>
            <a:t>Recognize the existence of social enterprises in the market</a:t>
          </a:r>
          <a:endParaRPr lang="en-GB" noProof="0" dirty="0">
            <a:latin typeface="+mj-lt"/>
          </a:endParaRPr>
        </a:p>
      </dgm:t>
    </dgm:pt>
    <dgm:pt modelId="{2D1ACC83-B1F7-4829-A472-7AF49415157C}" type="parTrans" cxnId="{B5B939E8-43A0-42FE-A821-B45769ED3E46}">
      <dgm:prSet/>
      <dgm:spPr/>
      <dgm:t>
        <a:bodyPr/>
        <a:lstStyle/>
        <a:p>
          <a:endParaRPr lang="es-ES"/>
        </a:p>
      </dgm:t>
    </dgm:pt>
    <dgm:pt modelId="{B1D5E615-74FC-4A26-9DCA-8269B3996749}" type="sibTrans" cxnId="{B5B939E8-43A0-42FE-A821-B45769ED3E46}">
      <dgm:prSet/>
      <dgm:spPr/>
      <dgm:t>
        <a:bodyPr/>
        <a:lstStyle/>
        <a:p>
          <a:endParaRPr lang="es-ES"/>
        </a:p>
      </dgm:t>
    </dgm:pt>
    <dgm:pt modelId="{A3E560EF-8920-45F4-9EF8-BE2757A143C9}">
      <dgm:prSet phldrT="[Texto]"/>
      <dgm:spPr/>
      <dgm:t>
        <a:bodyPr/>
        <a:lstStyle/>
        <a:p>
          <a:r>
            <a:rPr lang="en-GB" noProof="0" dirty="0" smtClean="0">
              <a:latin typeface="+mj-lt"/>
            </a:rPr>
            <a:t>Democratization of the economy</a:t>
          </a:r>
          <a:endParaRPr lang="en-GB" noProof="0" dirty="0">
            <a:latin typeface="+mj-lt"/>
          </a:endParaRPr>
        </a:p>
      </dgm:t>
    </dgm:pt>
    <dgm:pt modelId="{AFC7448B-5E15-49A9-886A-24D34D7DAB45}" type="parTrans" cxnId="{C1DA4C3D-A3AD-4EB0-9D84-F7DA59A34E28}">
      <dgm:prSet/>
      <dgm:spPr/>
      <dgm:t>
        <a:bodyPr/>
        <a:lstStyle/>
        <a:p>
          <a:endParaRPr lang="es-ES"/>
        </a:p>
      </dgm:t>
    </dgm:pt>
    <dgm:pt modelId="{980D7A37-B16D-4FFB-98C6-2864EFF2A481}" type="sibTrans" cxnId="{C1DA4C3D-A3AD-4EB0-9D84-F7DA59A34E28}">
      <dgm:prSet/>
      <dgm:spPr/>
      <dgm:t>
        <a:bodyPr/>
        <a:lstStyle/>
        <a:p>
          <a:endParaRPr lang="es-ES"/>
        </a:p>
      </dgm:t>
    </dgm:pt>
    <dgm:pt modelId="{170F46AD-EB7D-42AA-92CF-32A24C27320E}">
      <dgm:prSet phldrT="[Texto]"/>
      <dgm:spPr/>
      <dgm:t>
        <a:bodyPr/>
        <a:lstStyle/>
        <a:p>
          <a:r>
            <a:rPr lang="en-GB" noProof="0" dirty="0" smtClean="0">
              <a:latin typeface="+mj-lt"/>
            </a:rPr>
            <a:t>Plural economy </a:t>
          </a:r>
          <a:endParaRPr lang="en-GB" noProof="0" dirty="0">
            <a:latin typeface="+mj-lt"/>
          </a:endParaRPr>
        </a:p>
      </dgm:t>
    </dgm:pt>
    <dgm:pt modelId="{863345CD-2912-433F-84D3-76221B016E43}" type="parTrans" cxnId="{FB292C44-32A7-49FC-BE87-00E6B1CF218A}">
      <dgm:prSet/>
      <dgm:spPr/>
      <dgm:t>
        <a:bodyPr/>
        <a:lstStyle/>
        <a:p>
          <a:endParaRPr lang="es-ES"/>
        </a:p>
      </dgm:t>
    </dgm:pt>
    <dgm:pt modelId="{ADF6BC99-F12C-47A1-8939-3CF884DE85E4}" type="sibTrans" cxnId="{FB292C44-32A7-49FC-BE87-00E6B1CF218A}">
      <dgm:prSet/>
      <dgm:spPr/>
      <dgm:t>
        <a:bodyPr/>
        <a:lstStyle/>
        <a:p>
          <a:endParaRPr lang="es-ES"/>
        </a:p>
      </dgm:t>
    </dgm:pt>
    <dgm:pt modelId="{C7F3ED7B-3BED-43A4-901F-13C73F6A9858}">
      <dgm:prSet phldrT="[Texto]"/>
      <dgm:spPr/>
      <dgm:t>
        <a:bodyPr/>
        <a:lstStyle/>
        <a:p>
          <a:r>
            <a:rPr lang="en-GB" noProof="0" dirty="0" smtClean="0">
              <a:latin typeface="+mj-lt"/>
            </a:rPr>
            <a:t>Post-capitalist</a:t>
          </a:r>
          <a:endParaRPr lang="en-GB" noProof="0" dirty="0">
            <a:latin typeface="+mj-lt"/>
          </a:endParaRPr>
        </a:p>
      </dgm:t>
    </dgm:pt>
    <dgm:pt modelId="{91BBC1C1-00E0-4DCE-A6EF-43989EC7E581}" type="parTrans" cxnId="{BBDAB5D9-75A4-4414-9C71-3FA31F4C9608}">
      <dgm:prSet/>
      <dgm:spPr/>
      <dgm:t>
        <a:bodyPr/>
        <a:lstStyle/>
        <a:p>
          <a:endParaRPr lang="es-ES"/>
        </a:p>
      </dgm:t>
    </dgm:pt>
    <dgm:pt modelId="{612E1FA3-6DAD-4281-AD58-3526189AD4D7}" type="sibTrans" cxnId="{BBDAB5D9-75A4-4414-9C71-3FA31F4C9608}">
      <dgm:prSet/>
      <dgm:spPr/>
      <dgm:t>
        <a:bodyPr/>
        <a:lstStyle/>
        <a:p>
          <a:endParaRPr lang="es-ES"/>
        </a:p>
      </dgm:t>
    </dgm:pt>
    <dgm:pt modelId="{7159D2C2-EF43-4FF8-8396-A3A8E41F3F8D}">
      <dgm:prSet phldrT="[Texto]"/>
      <dgm:spPr/>
      <dgm:t>
        <a:bodyPr/>
        <a:lstStyle/>
        <a:p>
          <a:r>
            <a:rPr lang="en-GB" noProof="0" dirty="0" smtClean="0">
              <a:latin typeface="+mj-lt"/>
            </a:rPr>
            <a:t>SSE as a basis for an alternative economy</a:t>
          </a:r>
          <a:endParaRPr lang="en-GB" noProof="0" dirty="0">
            <a:latin typeface="+mj-lt"/>
          </a:endParaRPr>
        </a:p>
      </dgm:t>
    </dgm:pt>
    <dgm:pt modelId="{7078BDB5-A40C-43AF-A65C-41CFA097932A}" type="sibTrans" cxnId="{97B0740B-1D7B-47D1-AC10-16C2293D2AC5}">
      <dgm:prSet/>
      <dgm:spPr/>
      <dgm:t>
        <a:bodyPr/>
        <a:lstStyle/>
        <a:p>
          <a:endParaRPr lang="es-ES"/>
        </a:p>
      </dgm:t>
    </dgm:pt>
    <dgm:pt modelId="{8E8FD362-3943-4515-AFF1-5B3053D21043}" type="parTrans" cxnId="{97B0740B-1D7B-47D1-AC10-16C2293D2AC5}">
      <dgm:prSet/>
      <dgm:spPr/>
      <dgm:t>
        <a:bodyPr/>
        <a:lstStyle/>
        <a:p>
          <a:endParaRPr lang="es-ES"/>
        </a:p>
      </dgm:t>
    </dgm:pt>
    <dgm:pt modelId="{7D5BF66F-97A2-4F2D-856B-7A9969A0F717}">
      <dgm:prSet phldrT="[Texto]"/>
      <dgm:spPr/>
      <dgm:t>
        <a:bodyPr/>
        <a:lstStyle/>
        <a:p>
          <a:r>
            <a:rPr lang="en-GB" noProof="0" dirty="0" smtClean="0">
              <a:latin typeface="+mj-lt"/>
            </a:rPr>
            <a:t>Post-development</a:t>
          </a:r>
          <a:endParaRPr lang="en-GB" noProof="0" dirty="0">
            <a:latin typeface="+mj-lt"/>
          </a:endParaRPr>
        </a:p>
      </dgm:t>
    </dgm:pt>
    <dgm:pt modelId="{B447E9F8-2E6C-4284-9A28-5514DC1539A1}" type="parTrans" cxnId="{534C665E-A1B6-40B2-B8EE-26F008C94D39}">
      <dgm:prSet/>
      <dgm:spPr/>
      <dgm:t>
        <a:bodyPr/>
        <a:lstStyle/>
        <a:p>
          <a:endParaRPr lang="es-ES"/>
        </a:p>
      </dgm:t>
    </dgm:pt>
    <dgm:pt modelId="{19DFBCDB-221F-4052-9C07-9C975BAF68AC}" type="sibTrans" cxnId="{534C665E-A1B6-40B2-B8EE-26F008C94D39}">
      <dgm:prSet/>
      <dgm:spPr/>
      <dgm:t>
        <a:bodyPr/>
        <a:lstStyle/>
        <a:p>
          <a:endParaRPr lang="es-ES"/>
        </a:p>
      </dgm:t>
    </dgm:pt>
    <dgm:pt modelId="{50AE8BB0-AC9B-45B0-BB4F-5F04D065C63A}">
      <dgm:prSet phldrT="[Texto]"/>
      <dgm:spPr/>
      <dgm:t>
        <a:bodyPr/>
        <a:lstStyle/>
        <a:p>
          <a:r>
            <a:rPr lang="en-GB" noProof="0" dirty="0" smtClean="0">
              <a:latin typeface="+mj-lt"/>
            </a:rPr>
            <a:t>SSE as a path towards a sustainable </a:t>
          </a:r>
          <a:r>
            <a:rPr lang="en-GB" noProof="0" dirty="0" err="1" smtClean="0">
              <a:latin typeface="+mj-lt"/>
            </a:rPr>
            <a:t>degrowth</a:t>
          </a:r>
          <a:endParaRPr lang="en-GB" noProof="0" dirty="0">
            <a:latin typeface="+mj-lt"/>
          </a:endParaRPr>
        </a:p>
      </dgm:t>
    </dgm:pt>
    <dgm:pt modelId="{7D860D6D-30E1-4A70-9B4E-7833DE70E2E2}" type="parTrans" cxnId="{5A64FBEC-8014-4CD1-98F6-3E0BCC55107C}">
      <dgm:prSet/>
      <dgm:spPr/>
      <dgm:t>
        <a:bodyPr/>
        <a:lstStyle/>
        <a:p>
          <a:endParaRPr lang="es-ES"/>
        </a:p>
      </dgm:t>
    </dgm:pt>
    <dgm:pt modelId="{040C810D-ED3A-4F4A-A8FC-65FAC0A47764}" type="sibTrans" cxnId="{5A64FBEC-8014-4CD1-98F6-3E0BCC55107C}">
      <dgm:prSet/>
      <dgm:spPr/>
      <dgm:t>
        <a:bodyPr/>
        <a:lstStyle/>
        <a:p>
          <a:endParaRPr lang="es-ES"/>
        </a:p>
      </dgm:t>
    </dgm:pt>
    <dgm:pt modelId="{D462ED34-46B0-418C-BB83-1ED3D8B19CA8}" type="pres">
      <dgm:prSet presAssocID="{9ABCB335-7F97-4564-9666-8D6BC73BA98F}" presName="Name0" presStyleCnt="0">
        <dgm:presLayoutVars>
          <dgm:dir/>
          <dgm:animLvl val="lvl"/>
          <dgm:resizeHandles val="exact"/>
        </dgm:presLayoutVars>
      </dgm:prSet>
      <dgm:spPr/>
      <dgm:t>
        <a:bodyPr/>
        <a:lstStyle/>
        <a:p>
          <a:endParaRPr lang="es-ES"/>
        </a:p>
      </dgm:t>
    </dgm:pt>
    <dgm:pt modelId="{5B433ED8-3CE5-4794-8EC2-1D02B9E04F50}" type="pres">
      <dgm:prSet presAssocID="{123DF81E-1C3D-4F73-9A19-CEAEEA6B004C}" presName="linNode" presStyleCnt="0"/>
      <dgm:spPr/>
    </dgm:pt>
    <dgm:pt modelId="{A1B87C2C-C125-4DA9-B786-7E666003B21A}" type="pres">
      <dgm:prSet presAssocID="{123DF81E-1C3D-4F73-9A19-CEAEEA6B004C}" presName="parentText" presStyleLbl="node1" presStyleIdx="0" presStyleCnt="4">
        <dgm:presLayoutVars>
          <dgm:chMax val="1"/>
          <dgm:bulletEnabled val="1"/>
        </dgm:presLayoutVars>
      </dgm:prSet>
      <dgm:spPr/>
      <dgm:t>
        <a:bodyPr/>
        <a:lstStyle/>
        <a:p>
          <a:endParaRPr lang="es-ES"/>
        </a:p>
      </dgm:t>
    </dgm:pt>
    <dgm:pt modelId="{82694919-37F1-41EC-936E-499545FA97F5}" type="pres">
      <dgm:prSet presAssocID="{123DF81E-1C3D-4F73-9A19-CEAEEA6B004C}" presName="descendantText" presStyleLbl="alignAccFollowNode1" presStyleIdx="0" presStyleCnt="4">
        <dgm:presLayoutVars>
          <dgm:bulletEnabled val="1"/>
        </dgm:presLayoutVars>
      </dgm:prSet>
      <dgm:spPr/>
      <dgm:t>
        <a:bodyPr/>
        <a:lstStyle/>
        <a:p>
          <a:endParaRPr lang="es-ES"/>
        </a:p>
      </dgm:t>
    </dgm:pt>
    <dgm:pt modelId="{18337547-15EF-4078-95F2-B03854078B36}" type="pres">
      <dgm:prSet presAssocID="{6FD2154B-AE75-4D14-9381-DC8E330AB5EC}" presName="sp" presStyleCnt="0"/>
      <dgm:spPr/>
    </dgm:pt>
    <dgm:pt modelId="{4BD67554-9984-4039-ABF9-4D0C61EA63EA}" type="pres">
      <dgm:prSet presAssocID="{A3E560EF-8920-45F4-9EF8-BE2757A143C9}" presName="linNode" presStyleCnt="0"/>
      <dgm:spPr/>
    </dgm:pt>
    <dgm:pt modelId="{D2E7A1C1-36C3-413A-95B2-37CA1D733A99}" type="pres">
      <dgm:prSet presAssocID="{A3E560EF-8920-45F4-9EF8-BE2757A143C9}" presName="parentText" presStyleLbl="node1" presStyleIdx="1" presStyleCnt="4">
        <dgm:presLayoutVars>
          <dgm:chMax val="1"/>
          <dgm:bulletEnabled val="1"/>
        </dgm:presLayoutVars>
      </dgm:prSet>
      <dgm:spPr/>
      <dgm:t>
        <a:bodyPr/>
        <a:lstStyle/>
        <a:p>
          <a:endParaRPr lang="es-ES"/>
        </a:p>
      </dgm:t>
    </dgm:pt>
    <dgm:pt modelId="{149E5B6C-BB13-4EFC-A94E-7C7986485BEA}" type="pres">
      <dgm:prSet presAssocID="{A3E560EF-8920-45F4-9EF8-BE2757A143C9}" presName="descendantText" presStyleLbl="alignAccFollowNode1" presStyleIdx="1" presStyleCnt="4">
        <dgm:presLayoutVars>
          <dgm:bulletEnabled val="1"/>
        </dgm:presLayoutVars>
      </dgm:prSet>
      <dgm:spPr/>
      <dgm:t>
        <a:bodyPr/>
        <a:lstStyle/>
        <a:p>
          <a:endParaRPr lang="es-ES"/>
        </a:p>
      </dgm:t>
    </dgm:pt>
    <dgm:pt modelId="{63CF6A1E-3943-4B8A-996D-3F9D3D5DAFFF}" type="pres">
      <dgm:prSet presAssocID="{980D7A37-B16D-4FFB-98C6-2864EFF2A481}" presName="sp" presStyleCnt="0"/>
      <dgm:spPr/>
    </dgm:pt>
    <dgm:pt modelId="{CA3EAB34-8AD7-43B1-BB3C-A33A868487C5}" type="pres">
      <dgm:prSet presAssocID="{C7F3ED7B-3BED-43A4-901F-13C73F6A9858}" presName="linNode" presStyleCnt="0"/>
      <dgm:spPr/>
    </dgm:pt>
    <dgm:pt modelId="{D04057B8-FB51-4FA5-AAB1-761CB62BB863}" type="pres">
      <dgm:prSet presAssocID="{C7F3ED7B-3BED-43A4-901F-13C73F6A9858}" presName="parentText" presStyleLbl="node1" presStyleIdx="2" presStyleCnt="4">
        <dgm:presLayoutVars>
          <dgm:chMax val="1"/>
          <dgm:bulletEnabled val="1"/>
        </dgm:presLayoutVars>
      </dgm:prSet>
      <dgm:spPr/>
      <dgm:t>
        <a:bodyPr/>
        <a:lstStyle/>
        <a:p>
          <a:endParaRPr lang="es-ES"/>
        </a:p>
      </dgm:t>
    </dgm:pt>
    <dgm:pt modelId="{68D2AECB-4B66-4770-8AD7-CA72FB5C6E7C}" type="pres">
      <dgm:prSet presAssocID="{C7F3ED7B-3BED-43A4-901F-13C73F6A9858}" presName="descendantText" presStyleLbl="alignAccFollowNode1" presStyleIdx="2" presStyleCnt="4">
        <dgm:presLayoutVars>
          <dgm:bulletEnabled val="1"/>
        </dgm:presLayoutVars>
      </dgm:prSet>
      <dgm:spPr/>
      <dgm:t>
        <a:bodyPr/>
        <a:lstStyle/>
        <a:p>
          <a:endParaRPr lang="es-ES"/>
        </a:p>
      </dgm:t>
    </dgm:pt>
    <dgm:pt modelId="{0EDBC665-1849-439C-A6F4-F0BD8DAD273D}" type="pres">
      <dgm:prSet presAssocID="{612E1FA3-6DAD-4281-AD58-3526189AD4D7}" presName="sp" presStyleCnt="0"/>
      <dgm:spPr/>
    </dgm:pt>
    <dgm:pt modelId="{0C52DAFE-667C-4374-A5EC-A7619B1271A7}" type="pres">
      <dgm:prSet presAssocID="{7D5BF66F-97A2-4F2D-856B-7A9969A0F717}" presName="linNode" presStyleCnt="0"/>
      <dgm:spPr/>
    </dgm:pt>
    <dgm:pt modelId="{285B32F3-28DD-40F7-B04B-F685566A5AAE}" type="pres">
      <dgm:prSet presAssocID="{7D5BF66F-97A2-4F2D-856B-7A9969A0F717}" presName="parentText" presStyleLbl="node1" presStyleIdx="3" presStyleCnt="4">
        <dgm:presLayoutVars>
          <dgm:chMax val="1"/>
          <dgm:bulletEnabled val="1"/>
        </dgm:presLayoutVars>
      </dgm:prSet>
      <dgm:spPr/>
      <dgm:t>
        <a:bodyPr/>
        <a:lstStyle/>
        <a:p>
          <a:endParaRPr lang="es-ES"/>
        </a:p>
      </dgm:t>
    </dgm:pt>
    <dgm:pt modelId="{2872DFDA-0F86-43BD-99E0-4DFA4883950B}" type="pres">
      <dgm:prSet presAssocID="{7D5BF66F-97A2-4F2D-856B-7A9969A0F717}" presName="descendantText" presStyleLbl="alignAccFollowNode1" presStyleIdx="3" presStyleCnt="4">
        <dgm:presLayoutVars>
          <dgm:bulletEnabled val="1"/>
        </dgm:presLayoutVars>
      </dgm:prSet>
      <dgm:spPr/>
      <dgm:t>
        <a:bodyPr/>
        <a:lstStyle/>
        <a:p>
          <a:endParaRPr lang="es-ES"/>
        </a:p>
      </dgm:t>
    </dgm:pt>
  </dgm:ptLst>
  <dgm:cxnLst>
    <dgm:cxn modelId="{1EA8035C-B85F-4737-90D4-A557F2EC4B89}" type="presOf" srcId="{9ABCB335-7F97-4564-9666-8D6BC73BA98F}" destId="{D462ED34-46B0-418C-BB83-1ED3D8B19CA8}" srcOrd="0" destOrd="0" presId="urn:microsoft.com/office/officeart/2005/8/layout/vList5"/>
    <dgm:cxn modelId="{534C665E-A1B6-40B2-B8EE-26F008C94D39}" srcId="{9ABCB335-7F97-4564-9666-8D6BC73BA98F}" destId="{7D5BF66F-97A2-4F2D-856B-7A9969A0F717}" srcOrd="3" destOrd="0" parTransId="{B447E9F8-2E6C-4284-9A28-5514DC1539A1}" sibTransId="{19DFBCDB-221F-4052-9C07-9C975BAF68AC}"/>
    <dgm:cxn modelId="{70ABBEA6-0727-4C1C-9677-DAAE6261E013}" type="presOf" srcId="{CE23582A-A3D6-4A24-AC57-8E2160F259BE}" destId="{82694919-37F1-41EC-936E-499545FA97F5}" srcOrd="0" destOrd="0" presId="urn:microsoft.com/office/officeart/2005/8/layout/vList5"/>
    <dgm:cxn modelId="{BBDAB5D9-75A4-4414-9C71-3FA31F4C9608}" srcId="{9ABCB335-7F97-4564-9666-8D6BC73BA98F}" destId="{C7F3ED7B-3BED-43A4-901F-13C73F6A9858}" srcOrd="2" destOrd="0" parTransId="{91BBC1C1-00E0-4DCE-A6EF-43989EC7E581}" sibTransId="{612E1FA3-6DAD-4281-AD58-3526189AD4D7}"/>
    <dgm:cxn modelId="{97B0740B-1D7B-47D1-AC10-16C2293D2AC5}" srcId="{C7F3ED7B-3BED-43A4-901F-13C73F6A9858}" destId="{7159D2C2-EF43-4FF8-8396-A3A8E41F3F8D}" srcOrd="0" destOrd="0" parTransId="{8E8FD362-3943-4515-AFF1-5B3053D21043}" sibTransId="{7078BDB5-A40C-43AF-A65C-41CFA097932A}"/>
    <dgm:cxn modelId="{80862CC3-1AED-40D7-9774-7C42E9B7F2E0}" type="presOf" srcId="{A3E560EF-8920-45F4-9EF8-BE2757A143C9}" destId="{D2E7A1C1-36C3-413A-95B2-37CA1D733A99}" srcOrd="0" destOrd="0" presId="urn:microsoft.com/office/officeart/2005/8/layout/vList5"/>
    <dgm:cxn modelId="{C1DA4C3D-A3AD-4EB0-9D84-F7DA59A34E28}" srcId="{9ABCB335-7F97-4564-9666-8D6BC73BA98F}" destId="{A3E560EF-8920-45F4-9EF8-BE2757A143C9}" srcOrd="1" destOrd="0" parTransId="{AFC7448B-5E15-49A9-886A-24D34D7DAB45}" sibTransId="{980D7A37-B16D-4FFB-98C6-2864EFF2A481}"/>
    <dgm:cxn modelId="{B5B939E8-43A0-42FE-A821-B45769ED3E46}" srcId="{123DF81E-1C3D-4F73-9A19-CEAEEA6B004C}" destId="{CE23582A-A3D6-4A24-AC57-8E2160F259BE}" srcOrd="0" destOrd="0" parTransId="{2D1ACC83-B1F7-4829-A472-7AF49415157C}" sibTransId="{B1D5E615-74FC-4A26-9DCA-8269B3996749}"/>
    <dgm:cxn modelId="{C8F0D75E-AA06-47FF-9F80-09E8EE13BA6A}" type="presOf" srcId="{50AE8BB0-AC9B-45B0-BB4F-5F04D065C63A}" destId="{2872DFDA-0F86-43BD-99E0-4DFA4883950B}" srcOrd="0" destOrd="0" presId="urn:microsoft.com/office/officeart/2005/8/layout/vList5"/>
    <dgm:cxn modelId="{1D906125-C71C-4B9C-8291-DBF8330415EC}" type="presOf" srcId="{7D5BF66F-97A2-4F2D-856B-7A9969A0F717}" destId="{285B32F3-28DD-40F7-B04B-F685566A5AAE}" srcOrd="0" destOrd="0" presId="urn:microsoft.com/office/officeart/2005/8/layout/vList5"/>
    <dgm:cxn modelId="{5A64FBEC-8014-4CD1-98F6-3E0BCC55107C}" srcId="{7D5BF66F-97A2-4F2D-856B-7A9969A0F717}" destId="{50AE8BB0-AC9B-45B0-BB4F-5F04D065C63A}" srcOrd="0" destOrd="0" parTransId="{7D860D6D-30E1-4A70-9B4E-7833DE70E2E2}" sibTransId="{040C810D-ED3A-4F4A-A8FC-65FAC0A47764}"/>
    <dgm:cxn modelId="{F9915386-C58B-4A8F-B98D-B87F2ABBD926}" type="presOf" srcId="{C7F3ED7B-3BED-43A4-901F-13C73F6A9858}" destId="{D04057B8-FB51-4FA5-AAB1-761CB62BB863}" srcOrd="0" destOrd="0" presId="urn:microsoft.com/office/officeart/2005/8/layout/vList5"/>
    <dgm:cxn modelId="{E59D1A73-6E19-4EEB-B03E-8EE7909C9CBB}" type="presOf" srcId="{123DF81E-1C3D-4F73-9A19-CEAEEA6B004C}" destId="{A1B87C2C-C125-4DA9-B786-7E666003B21A}" srcOrd="0" destOrd="0" presId="urn:microsoft.com/office/officeart/2005/8/layout/vList5"/>
    <dgm:cxn modelId="{FB292C44-32A7-49FC-BE87-00E6B1CF218A}" srcId="{A3E560EF-8920-45F4-9EF8-BE2757A143C9}" destId="{170F46AD-EB7D-42AA-92CF-32A24C27320E}" srcOrd="0" destOrd="0" parTransId="{863345CD-2912-433F-84D3-76221B016E43}" sibTransId="{ADF6BC99-F12C-47A1-8939-3CF884DE85E4}"/>
    <dgm:cxn modelId="{240D6D8D-AAF0-4C3E-97AF-3890255690F4}" type="presOf" srcId="{7159D2C2-EF43-4FF8-8396-A3A8E41F3F8D}" destId="{68D2AECB-4B66-4770-8AD7-CA72FB5C6E7C}" srcOrd="0" destOrd="0" presId="urn:microsoft.com/office/officeart/2005/8/layout/vList5"/>
    <dgm:cxn modelId="{11490815-DB6A-4E07-BCBA-336D1CAEBB19}" srcId="{9ABCB335-7F97-4564-9666-8D6BC73BA98F}" destId="{123DF81E-1C3D-4F73-9A19-CEAEEA6B004C}" srcOrd="0" destOrd="0" parTransId="{0FE8DD8C-A203-4F69-9AC4-36CA94C621BE}" sibTransId="{6FD2154B-AE75-4D14-9381-DC8E330AB5EC}"/>
    <dgm:cxn modelId="{CAB664B2-E47A-43A7-A42B-E526C4599DBB}" type="presOf" srcId="{170F46AD-EB7D-42AA-92CF-32A24C27320E}" destId="{149E5B6C-BB13-4EFC-A94E-7C7986485BEA}" srcOrd="0" destOrd="0" presId="urn:microsoft.com/office/officeart/2005/8/layout/vList5"/>
    <dgm:cxn modelId="{9E5BAFCF-44CF-4580-B648-33B99A3EBCD2}" type="presParOf" srcId="{D462ED34-46B0-418C-BB83-1ED3D8B19CA8}" destId="{5B433ED8-3CE5-4794-8EC2-1D02B9E04F50}" srcOrd="0" destOrd="0" presId="urn:microsoft.com/office/officeart/2005/8/layout/vList5"/>
    <dgm:cxn modelId="{31A9AFF6-F91D-4D4E-A146-579CEEEE83EB}" type="presParOf" srcId="{5B433ED8-3CE5-4794-8EC2-1D02B9E04F50}" destId="{A1B87C2C-C125-4DA9-B786-7E666003B21A}" srcOrd="0" destOrd="0" presId="urn:microsoft.com/office/officeart/2005/8/layout/vList5"/>
    <dgm:cxn modelId="{80B49FA0-1B82-4484-BB88-736FB9E3E734}" type="presParOf" srcId="{5B433ED8-3CE5-4794-8EC2-1D02B9E04F50}" destId="{82694919-37F1-41EC-936E-499545FA97F5}" srcOrd="1" destOrd="0" presId="urn:microsoft.com/office/officeart/2005/8/layout/vList5"/>
    <dgm:cxn modelId="{558263CB-33BF-4AD7-9E6C-DC54DB54D2C5}" type="presParOf" srcId="{D462ED34-46B0-418C-BB83-1ED3D8B19CA8}" destId="{18337547-15EF-4078-95F2-B03854078B36}" srcOrd="1" destOrd="0" presId="urn:microsoft.com/office/officeart/2005/8/layout/vList5"/>
    <dgm:cxn modelId="{5356869B-758F-40AA-80D1-059996793C93}" type="presParOf" srcId="{D462ED34-46B0-418C-BB83-1ED3D8B19CA8}" destId="{4BD67554-9984-4039-ABF9-4D0C61EA63EA}" srcOrd="2" destOrd="0" presId="urn:microsoft.com/office/officeart/2005/8/layout/vList5"/>
    <dgm:cxn modelId="{B3389ED3-045C-4CD4-856B-1EFA601A9D81}" type="presParOf" srcId="{4BD67554-9984-4039-ABF9-4D0C61EA63EA}" destId="{D2E7A1C1-36C3-413A-95B2-37CA1D733A99}" srcOrd="0" destOrd="0" presId="urn:microsoft.com/office/officeart/2005/8/layout/vList5"/>
    <dgm:cxn modelId="{413537F7-DB84-4791-AF0E-E156538E4DE3}" type="presParOf" srcId="{4BD67554-9984-4039-ABF9-4D0C61EA63EA}" destId="{149E5B6C-BB13-4EFC-A94E-7C7986485BEA}" srcOrd="1" destOrd="0" presId="urn:microsoft.com/office/officeart/2005/8/layout/vList5"/>
    <dgm:cxn modelId="{7043BA34-EF3F-478A-AA79-04491F79E54A}" type="presParOf" srcId="{D462ED34-46B0-418C-BB83-1ED3D8B19CA8}" destId="{63CF6A1E-3943-4B8A-996D-3F9D3D5DAFFF}" srcOrd="3" destOrd="0" presId="urn:microsoft.com/office/officeart/2005/8/layout/vList5"/>
    <dgm:cxn modelId="{C3E29440-E6B6-4711-A670-811655983AE8}" type="presParOf" srcId="{D462ED34-46B0-418C-BB83-1ED3D8B19CA8}" destId="{CA3EAB34-8AD7-43B1-BB3C-A33A868487C5}" srcOrd="4" destOrd="0" presId="urn:microsoft.com/office/officeart/2005/8/layout/vList5"/>
    <dgm:cxn modelId="{F7E3D0E4-58AF-4E4D-9E8A-0FDBD12780D4}" type="presParOf" srcId="{CA3EAB34-8AD7-43B1-BB3C-A33A868487C5}" destId="{D04057B8-FB51-4FA5-AAB1-761CB62BB863}" srcOrd="0" destOrd="0" presId="urn:microsoft.com/office/officeart/2005/8/layout/vList5"/>
    <dgm:cxn modelId="{3D8503A7-B3D4-4745-B121-0374F3832976}" type="presParOf" srcId="{CA3EAB34-8AD7-43B1-BB3C-A33A868487C5}" destId="{68D2AECB-4B66-4770-8AD7-CA72FB5C6E7C}" srcOrd="1" destOrd="0" presId="urn:microsoft.com/office/officeart/2005/8/layout/vList5"/>
    <dgm:cxn modelId="{014DA14A-4D27-4634-AA48-AB1D10813BC2}" type="presParOf" srcId="{D462ED34-46B0-418C-BB83-1ED3D8B19CA8}" destId="{0EDBC665-1849-439C-A6F4-F0BD8DAD273D}" srcOrd="5" destOrd="0" presId="urn:microsoft.com/office/officeart/2005/8/layout/vList5"/>
    <dgm:cxn modelId="{6E20A1C9-E70A-449C-B87B-0FECA89E723A}" type="presParOf" srcId="{D462ED34-46B0-418C-BB83-1ED3D8B19CA8}" destId="{0C52DAFE-667C-4374-A5EC-A7619B1271A7}" srcOrd="6" destOrd="0" presId="urn:microsoft.com/office/officeart/2005/8/layout/vList5"/>
    <dgm:cxn modelId="{3D09621D-A3E0-451B-8BEC-04F52410DEDD}" type="presParOf" srcId="{0C52DAFE-667C-4374-A5EC-A7619B1271A7}" destId="{285B32F3-28DD-40F7-B04B-F685566A5AAE}" srcOrd="0" destOrd="0" presId="urn:microsoft.com/office/officeart/2005/8/layout/vList5"/>
    <dgm:cxn modelId="{8077C392-3478-47CC-A5BC-C21A2654ECB0}" type="presParOf" srcId="{0C52DAFE-667C-4374-A5EC-A7619B1271A7}" destId="{2872DFDA-0F86-43BD-99E0-4DFA4883950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026341D-E20C-4633-8EAA-FD2A0E9DB94B}" type="doc">
      <dgm:prSet loTypeId="urn:microsoft.com/office/officeart/2005/8/layout/rings+Icon#1" loCatId="relationship" qsTypeId="urn:microsoft.com/office/officeart/2005/8/quickstyle/simple1" qsCatId="simple" csTypeId="urn:microsoft.com/office/officeart/2005/8/colors/accent1_2" csCatId="accent1" phldr="1"/>
      <dgm:spPr/>
    </dgm:pt>
    <dgm:pt modelId="{3C96836E-EB65-4FE1-934E-D07098419F0C}">
      <dgm:prSet phldrT="[Texto]"/>
      <dgm:spPr/>
      <dgm:t>
        <a:bodyPr/>
        <a:lstStyle/>
        <a:p>
          <a:r>
            <a:rPr lang="en-GB" noProof="0" dirty="0" err="1" smtClean="0">
              <a:latin typeface="+mj-lt"/>
            </a:rPr>
            <a:t>Lucrativity</a:t>
          </a:r>
          <a:endParaRPr lang="en-GB" noProof="0" dirty="0">
            <a:latin typeface="+mj-lt"/>
          </a:endParaRPr>
        </a:p>
      </dgm:t>
    </dgm:pt>
    <dgm:pt modelId="{20166FFC-C5F5-4679-9E56-2A041445F076}" type="parTrans" cxnId="{02CE94E0-CA78-4CAE-8F12-FD6734B50DE6}">
      <dgm:prSet/>
      <dgm:spPr/>
      <dgm:t>
        <a:bodyPr/>
        <a:lstStyle/>
        <a:p>
          <a:endParaRPr lang="es-ES"/>
        </a:p>
      </dgm:t>
    </dgm:pt>
    <dgm:pt modelId="{5977D3F2-F6D0-4F09-8031-5AA47DFE5873}" type="sibTrans" cxnId="{02CE94E0-CA78-4CAE-8F12-FD6734B50DE6}">
      <dgm:prSet/>
      <dgm:spPr/>
      <dgm:t>
        <a:bodyPr/>
        <a:lstStyle/>
        <a:p>
          <a:endParaRPr lang="es-ES"/>
        </a:p>
      </dgm:t>
    </dgm:pt>
    <dgm:pt modelId="{C4A9FDC3-9AEA-406F-88F9-B2F758810258}">
      <dgm:prSet phldrT="[Texto]"/>
      <dgm:spPr/>
      <dgm:t>
        <a:bodyPr/>
        <a:lstStyle/>
        <a:p>
          <a:r>
            <a:rPr lang="en-GB" noProof="0" dirty="0" err="1" smtClean="0">
              <a:latin typeface="+mj-lt"/>
            </a:rPr>
            <a:t>Relocalization</a:t>
          </a:r>
          <a:endParaRPr lang="en-GB" noProof="0" dirty="0">
            <a:latin typeface="+mj-lt"/>
          </a:endParaRPr>
        </a:p>
      </dgm:t>
    </dgm:pt>
    <dgm:pt modelId="{D5505009-789A-4F17-A4C1-3357D5EB91F5}" type="parTrans" cxnId="{2DFC1BC5-6AA5-41B5-A1F0-7DC1237BF8FF}">
      <dgm:prSet/>
      <dgm:spPr/>
      <dgm:t>
        <a:bodyPr/>
        <a:lstStyle/>
        <a:p>
          <a:endParaRPr lang="es-ES"/>
        </a:p>
      </dgm:t>
    </dgm:pt>
    <dgm:pt modelId="{8C534BC0-9491-4637-B09C-73FDA74CCD61}" type="sibTrans" cxnId="{2DFC1BC5-6AA5-41B5-A1F0-7DC1237BF8FF}">
      <dgm:prSet/>
      <dgm:spPr/>
      <dgm:t>
        <a:bodyPr/>
        <a:lstStyle/>
        <a:p>
          <a:endParaRPr lang="es-ES"/>
        </a:p>
      </dgm:t>
    </dgm:pt>
    <dgm:pt modelId="{3DB63FD3-93C0-4CA9-8F42-B477A964CE1F}">
      <dgm:prSet phldrT="[Texto]"/>
      <dgm:spPr/>
      <dgm:t>
        <a:bodyPr/>
        <a:lstStyle/>
        <a:p>
          <a:r>
            <a:rPr lang="en-GB" noProof="0" dirty="0" smtClean="0">
              <a:latin typeface="+mj-lt"/>
            </a:rPr>
            <a:t>Environment</a:t>
          </a:r>
          <a:endParaRPr lang="en-GB" noProof="0" dirty="0">
            <a:latin typeface="+mj-lt"/>
          </a:endParaRPr>
        </a:p>
      </dgm:t>
    </dgm:pt>
    <dgm:pt modelId="{0A50443C-5584-4207-981F-0F337257EB65}" type="parTrans" cxnId="{378718E1-3544-4220-86D9-4CCA8CACFC9C}">
      <dgm:prSet/>
      <dgm:spPr/>
      <dgm:t>
        <a:bodyPr/>
        <a:lstStyle/>
        <a:p>
          <a:endParaRPr lang="es-ES"/>
        </a:p>
      </dgm:t>
    </dgm:pt>
    <dgm:pt modelId="{DEDA4D33-577A-4222-9041-61D15E7CEFC2}" type="sibTrans" cxnId="{378718E1-3544-4220-86D9-4CCA8CACFC9C}">
      <dgm:prSet/>
      <dgm:spPr/>
      <dgm:t>
        <a:bodyPr/>
        <a:lstStyle/>
        <a:p>
          <a:endParaRPr lang="es-ES"/>
        </a:p>
      </dgm:t>
    </dgm:pt>
    <dgm:pt modelId="{3613E0AD-330E-4CA3-B247-470DF83A6576}">
      <dgm:prSet phldrT="[Texto]"/>
      <dgm:spPr/>
      <dgm:t>
        <a:bodyPr/>
        <a:lstStyle/>
        <a:p>
          <a:r>
            <a:rPr lang="en-GB" noProof="0" dirty="0" smtClean="0">
              <a:latin typeface="+mj-lt"/>
            </a:rPr>
            <a:t>Collective interest</a:t>
          </a:r>
          <a:endParaRPr lang="en-GB" noProof="0" dirty="0">
            <a:latin typeface="+mj-lt"/>
          </a:endParaRPr>
        </a:p>
      </dgm:t>
    </dgm:pt>
    <dgm:pt modelId="{BC1C124D-0AAB-4524-9D0E-E6DD9EBE1C55}" type="parTrans" cxnId="{4D6090C2-49C0-481C-B657-B1988AFC80E4}">
      <dgm:prSet/>
      <dgm:spPr/>
      <dgm:t>
        <a:bodyPr/>
        <a:lstStyle/>
        <a:p>
          <a:endParaRPr lang="es-ES"/>
        </a:p>
      </dgm:t>
    </dgm:pt>
    <dgm:pt modelId="{4B4C8A25-E2B2-4572-9F06-1D4D7C767175}" type="sibTrans" cxnId="{4D6090C2-49C0-481C-B657-B1988AFC80E4}">
      <dgm:prSet/>
      <dgm:spPr/>
      <dgm:t>
        <a:bodyPr/>
        <a:lstStyle/>
        <a:p>
          <a:endParaRPr lang="es-ES"/>
        </a:p>
      </dgm:t>
    </dgm:pt>
    <dgm:pt modelId="{F7B83044-19B6-4949-9910-44F2575C46A6}">
      <dgm:prSet phldrT="[Texto]"/>
      <dgm:spPr/>
      <dgm:t>
        <a:bodyPr/>
        <a:lstStyle/>
        <a:p>
          <a:r>
            <a:rPr lang="en-GB" noProof="0" dirty="0" smtClean="0">
              <a:latin typeface="+mj-lt"/>
            </a:rPr>
            <a:t>Relation to work</a:t>
          </a:r>
          <a:endParaRPr lang="en-GB" noProof="0" dirty="0">
            <a:latin typeface="+mj-lt"/>
          </a:endParaRPr>
        </a:p>
      </dgm:t>
    </dgm:pt>
    <dgm:pt modelId="{0ADD5CA5-2BE1-4971-9DD6-8CA75AECE754}" type="parTrans" cxnId="{85B328B1-4744-4A2B-ADFD-57238CB32566}">
      <dgm:prSet/>
      <dgm:spPr/>
      <dgm:t>
        <a:bodyPr/>
        <a:lstStyle/>
        <a:p>
          <a:endParaRPr lang="es-ES"/>
        </a:p>
      </dgm:t>
    </dgm:pt>
    <dgm:pt modelId="{49EF1BB9-D8AE-473E-8DDD-30A0888D206F}" type="sibTrans" cxnId="{85B328B1-4744-4A2B-ADFD-57238CB32566}">
      <dgm:prSet/>
      <dgm:spPr/>
      <dgm:t>
        <a:bodyPr/>
        <a:lstStyle/>
        <a:p>
          <a:endParaRPr lang="es-ES"/>
        </a:p>
      </dgm:t>
    </dgm:pt>
    <dgm:pt modelId="{D0A0CDF4-0763-457C-893D-F2EBBB069404}">
      <dgm:prSet phldrT="[Texto]"/>
      <dgm:spPr/>
      <dgm:t>
        <a:bodyPr/>
        <a:lstStyle/>
        <a:p>
          <a:r>
            <a:rPr lang="en-GB" noProof="0" dirty="0" smtClean="0">
              <a:latin typeface="+mj-lt"/>
            </a:rPr>
            <a:t>Democracy</a:t>
          </a:r>
          <a:endParaRPr lang="en-GB" noProof="0" dirty="0">
            <a:latin typeface="+mj-lt"/>
          </a:endParaRPr>
        </a:p>
      </dgm:t>
    </dgm:pt>
    <dgm:pt modelId="{AE258F44-3E44-4C31-9DE1-885C216885AE}" type="parTrans" cxnId="{0CD9515D-2147-4D52-A867-0B470BFC88C7}">
      <dgm:prSet/>
      <dgm:spPr/>
      <dgm:t>
        <a:bodyPr/>
        <a:lstStyle/>
        <a:p>
          <a:endParaRPr lang="es-ES"/>
        </a:p>
      </dgm:t>
    </dgm:pt>
    <dgm:pt modelId="{47227FF9-C456-48F7-8E32-69064AAA69E7}" type="sibTrans" cxnId="{0CD9515D-2147-4D52-A867-0B470BFC88C7}">
      <dgm:prSet/>
      <dgm:spPr/>
      <dgm:t>
        <a:bodyPr/>
        <a:lstStyle/>
        <a:p>
          <a:endParaRPr lang="es-ES"/>
        </a:p>
      </dgm:t>
    </dgm:pt>
    <dgm:pt modelId="{EF8E2CAE-3719-43E5-8BCE-D5394EBE76F2}" type="pres">
      <dgm:prSet presAssocID="{B026341D-E20C-4633-8EAA-FD2A0E9DB94B}" presName="Name0" presStyleCnt="0">
        <dgm:presLayoutVars>
          <dgm:chMax val="7"/>
          <dgm:dir/>
          <dgm:resizeHandles val="exact"/>
        </dgm:presLayoutVars>
      </dgm:prSet>
      <dgm:spPr/>
    </dgm:pt>
    <dgm:pt modelId="{9AD726BB-858A-45EA-9DA2-DC2709AB66FF}" type="pres">
      <dgm:prSet presAssocID="{B026341D-E20C-4633-8EAA-FD2A0E9DB94B}" presName="ellipse1" presStyleLbl="vennNode1" presStyleIdx="0" presStyleCnt="6">
        <dgm:presLayoutVars>
          <dgm:bulletEnabled val="1"/>
        </dgm:presLayoutVars>
      </dgm:prSet>
      <dgm:spPr/>
      <dgm:t>
        <a:bodyPr/>
        <a:lstStyle/>
        <a:p>
          <a:endParaRPr lang="es-ES"/>
        </a:p>
      </dgm:t>
    </dgm:pt>
    <dgm:pt modelId="{742D0BB3-8948-4576-B6FC-560EAD12EE28}" type="pres">
      <dgm:prSet presAssocID="{B026341D-E20C-4633-8EAA-FD2A0E9DB94B}" presName="ellipse2" presStyleLbl="vennNode1" presStyleIdx="1" presStyleCnt="6">
        <dgm:presLayoutVars>
          <dgm:bulletEnabled val="1"/>
        </dgm:presLayoutVars>
      </dgm:prSet>
      <dgm:spPr/>
      <dgm:t>
        <a:bodyPr/>
        <a:lstStyle/>
        <a:p>
          <a:endParaRPr lang="es-ES"/>
        </a:p>
      </dgm:t>
    </dgm:pt>
    <dgm:pt modelId="{80511288-45FB-4790-AAE7-96EA512E82A3}" type="pres">
      <dgm:prSet presAssocID="{B026341D-E20C-4633-8EAA-FD2A0E9DB94B}" presName="ellipse3" presStyleLbl="vennNode1" presStyleIdx="2" presStyleCnt="6">
        <dgm:presLayoutVars>
          <dgm:bulletEnabled val="1"/>
        </dgm:presLayoutVars>
      </dgm:prSet>
      <dgm:spPr/>
      <dgm:t>
        <a:bodyPr/>
        <a:lstStyle/>
        <a:p>
          <a:endParaRPr lang="es-ES"/>
        </a:p>
      </dgm:t>
    </dgm:pt>
    <dgm:pt modelId="{405D4DC7-2BF2-48C5-B7F6-F55243CFE1FC}" type="pres">
      <dgm:prSet presAssocID="{B026341D-E20C-4633-8EAA-FD2A0E9DB94B}" presName="ellipse4" presStyleLbl="vennNode1" presStyleIdx="3" presStyleCnt="6">
        <dgm:presLayoutVars>
          <dgm:bulletEnabled val="1"/>
        </dgm:presLayoutVars>
      </dgm:prSet>
      <dgm:spPr/>
      <dgm:t>
        <a:bodyPr/>
        <a:lstStyle/>
        <a:p>
          <a:endParaRPr lang="es-ES"/>
        </a:p>
      </dgm:t>
    </dgm:pt>
    <dgm:pt modelId="{6A5FBC19-0072-4A8A-BFDE-36D7B65C0A29}" type="pres">
      <dgm:prSet presAssocID="{B026341D-E20C-4633-8EAA-FD2A0E9DB94B}" presName="ellipse5" presStyleLbl="vennNode1" presStyleIdx="4" presStyleCnt="6">
        <dgm:presLayoutVars>
          <dgm:bulletEnabled val="1"/>
        </dgm:presLayoutVars>
      </dgm:prSet>
      <dgm:spPr/>
      <dgm:t>
        <a:bodyPr/>
        <a:lstStyle/>
        <a:p>
          <a:endParaRPr lang="es-ES"/>
        </a:p>
      </dgm:t>
    </dgm:pt>
    <dgm:pt modelId="{4C26F76B-9D37-48E5-8921-656B852C2047}" type="pres">
      <dgm:prSet presAssocID="{B026341D-E20C-4633-8EAA-FD2A0E9DB94B}" presName="ellipse6" presStyleLbl="vennNode1" presStyleIdx="5" presStyleCnt="6">
        <dgm:presLayoutVars>
          <dgm:bulletEnabled val="1"/>
        </dgm:presLayoutVars>
      </dgm:prSet>
      <dgm:spPr/>
      <dgm:t>
        <a:bodyPr/>
        <a:lstStyle/>
        <a:p>
          <a:endParaRPr lang="es-ES"/>
        </a:p>
      </dgm:t>
    </dgm:pt>
  </dgm:ptLst>
  <dgm:cxnLst>
    <dgm:cxn modelId="{82C91291-3B86-413F-83F5-2008EAA8D4E3}" type="presOf" srcId="{3613E0AD-330E-4CA3-B247-470DF83A6576}" destId="{6A5FBC19-0072-4A8A-BFDE-36D7B65C0A29}" srcOrd="0" destOrd="0" presId="urn:microsoft.com/office/officeart/2005/8/layout/rings+Icon#1"/>
    <dgm:cxn modelId="{B6D06BC4-9EE4-42A6-B873-E70E289B6DA0}" type="presOf" srcId="{3DB63FD3-93C0-4CA9-8F42-B477A964CE1F}" destId="{80511288-45FB-4790-AAE7-96EA512E82A3}" srcOrd="0" destOrd="0" presId="urn:microsoft.com/office/officeart/2005/8/layout/rings+Icon#1"/>
    <dgm:cxn modelId="{02CE94E0-CA78-4CAE-8F12-FD6734B50DE6}" srcId="{B026341D-E20C-4633-8EAA-FD2A0E9DB94B}" destId="{3C96836E-EB65-4FE1-934E-D07098419F0C}" srcOrd="0" destOrd="0" parTransId="{20166FFC-C5F5-4679-9E56-2A041445F076}" sibTransId="{5977D3F2-F6D0-4F09-8031-5AA47DFE5873}"/>
    <dgm:cxn modelId="{85B328B1-4744-4A2B-ADFD-57238CB32566}" srcId="{B026341D-E20C-4633-8EAA-FD2A0E9DB94B}" destId="{F7B83044-19B6-4949-9910-44F2575C46A6}" srcOrd="3" destOrd="0" parTransId="{0ADD5CA5-2BE1-4971-9DD6-8CA75AECE754}" sibTransId="{49EF1BB9-D8AE-473E-8DDD-30A0888D206F}"/>
    <dgm:cxn modelId="{7DF46671-2220-405D-9F37-311C05CCBF55}" type="presOf" srcId="{D0A0CDF4-0763-457C-893D-F2EBBB069404}" destId="{4C26F76B-9D37-48E5-8921-656B852C2047}" srcOrd="0" destOrd="0" presId="urn:microsoft.com/office/officeart/2005/8/layout/rings+Icon#1"/>
    <dgm:cxn modelId="{5F18D6CC-1CAF-45B2-9D66-F33BFCF177FE}" type="presOf" srcId="{F7B83044-19B6-4949-9910-44F2575C46A6}" destId="{405D4DC7-2BF2-48C5-B7F6-F55243CFE1FC}" srcOrd="0" destOrd="0" presId="urn:microsoft.com/office/officeart/2005/8/layout/rings+Icon#1"/>
    <dgm:cxn modelId="{0CD9515D-2147-4D52-A867-0B470BFC88C7}" srcId="{B026341D-E20C-4633-8EAA-FD2A0E9DB94B}" destId="{D0A0CDF4-0763-457C-893D-F2EBBB069404}" srcOrd="5" destOrd="0" parTransId="{AE258F44-3E44-4C31-9DE1-885C216885AE}" sibTransId="{47227FF9-C456-48F7-8E32-69064AAA69E7}"/>
    <dgm:cxn modelId="{2DFC1BC5-6AA5-41B5-A1F0-7DC1237BF8FF}" srcId="{B026341D-E20C-4633-8EAA-FD2A0E9DB94B}" destId="{C4A9FDC3-9AEA-406F-88F9-B2F758810258}" srcOrd="1" destOrd="0" parTransId="{D5505009-789A-4F17-A4C1-3357D5EB91F5}" sibTransId="{8C534BC0-9491-4637-B09C-73FDA74CCD61}"/>
    <dgm:cxn modelId="{4D6090C2-49C0-481C-B657-B1988AFC80E4}" srcId="{B026341D-E20C-4633-8EAA-FD2A0E9DB94B}" destId="{3613E0AD-330E-4CA3-B247-470DF83A6576}" srcOrd="4" destOrd="0" parTransId="{BC1C124D-0AAB-4524-9D0E-E6DD9EBE1C55}" sibTransId="{4B4C8A25-E2B2-4572-9F06-1D4D7C767175}"/>
    <dgm:cxn modelId="{378718E1-3544-4220-86D9-4CCA8CACFC9C}" srcId="{B026341D-E20C-4633-8EAA-FD2A0E9DB94B}" destId="{3DB63FD3-93C0-4CA9-8F42-B477A964CE1F}" srcOrd="2" destOrd="0" parTransId="{0A50443C-5584-4207-981F-0F337257EB65}" sibTransId="{DEDA4D33-577A-4222-9041-61D15E7CEFC2}"/>
    <dgm:cxn modelId="{6693D97D-6601-412D-9138-721FE90A8660}" type="presOf" srcId="{3C96836E-EB65-4FE1-934E-D07098419F0C}" destId="{9AD726BB-858A-45EA-9DA2-DC2709AB66FF}" srcOrd="0" destOrd="0" presId="urn:microsoft.com/office/officeart/2005/8/layout/rings+Icon#1"/>
    <dgm:cxn modelId="{9377A419-06C3-4328-BB5F-E835EDDEBF46}" type="presOf" srcId="{B026341D-E20C-4633-8EAA-FD2A0E9DB94B}" destId="{EF8E2CAE-3719-43E5-8BCE-D5394EBE76F2}" srcOrd="0" destOrd="0" presId="urn:microsoft.com/office/officeart/2005/8/layout/rings+Icon#1"/>
    <dgm:cxn modelId="{C49D7E1E-8967-435C-A110-8A5F04919C9A}" type="presOf" srcId="{C4A9FDC3-9AEA-406F-88F9-B2F758810258}" destId="{742D0BB3-8948-4576-B6FC-560EAD12EE28}" srcOrd="0" destOrd="0" presId="urn:microsoft.com/office/officeart/2005/8/layout/rings+Icon#1"/>
    <dgm:cxn modelId="{1F7C8F27-0897-4C43-9F80-AA401D7497D2}" type="presParOf" srcId="{EF8E2CAE-3719-43E5-8BCE-D5394EBE76F2}" destId="{9AD726BB-858A-45EA-9DA2-DC2709AB66FF}" srcOrd="0" destOrd="0" presId="urn:microsoft.com/office/officeart/2005/8/layout/rings+Icon#1"/>
    <dgm:cxn modelId="{68501E0A-971B-46EE-8171-4A9C42BF393B}" type="presParOf" srcId="{EF8E2CAE-3719-43E5-8BCE-D5394EBE76F2}" destId="{742D0BB3-8948-4576-B6FC-560EAD12EE28}" srcOrd="1" destOrd="0" presId="urn:microsoft.com/office/officeart/2005/8/layout/rings+Icon#1"/>
    <dgm:cxn modelId="{C8911FA9-46F6-4C07-91D5-2FDC67B1CDB5}" type="presParOf" srcId="{EF8E2CAE-3719-43E5-8BCE-D5394EBE76F2}" destId="{80511288-45FB-4790-AAE7-96EA512E82A3}" srcOrd="2" destOrd="0" presId="urn:microsoft.com/office/officeart/2005/8/layout/rings+Icon#1"/>
    <dgm:cxn modelId="{3CA2DBB5-76B0-413C-A112-996471F40B8F}" type="presParOf" srcId="{EF8E2CAE-3719-43E5-8BCE-D5394EBE76F2}" destId="{405D4DC7-2BF2-48C5-B7F6-F55243CFE1FC}" srcOrd="3" destOrd="0" presId="urn:microsoft.com/office/officeart/2005/8/layout/rings+Icon#1"/>
    <dgm:cxn modelId="{C43CA6E4-FF76-4FDD-B109-40B20C001931}" type="presParOf" srcId="{EF8E2CAE-3719-43E5-8BCE-D5394EBE76F2}" destId="{6A5FBC19-0072-4A8A-BFDE-36D7B65C0A29}" srcOrd="4" destOrd="0" presId="urn:microsoft.com/office/officeart/2005/8/layout/rings+Icon#1"/>
    <dgm:cxn modelId="{2382AAFC-16E3-46F8-A6DC-8430560D7A30}" type="presParOf" srcId="{EF8E2CAE-3719-43E5-8BCE-D5394EBE76F2}" destId="{4C26F76B-9D37-48E5-8921-656B852C2047}" srcOrd="5" destOrd="0" presId="urn:microsoft.com/office/officeart/2005/8/layout/rings+Ic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30AEBAE-DC00-46C3-AC66-5DC7BDB3763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S"/>
        </a:p>
      </dgm:t>
    </dgm:pt>
    <dgm:pt modelId="{7C4CB35D-98DA-4F9E-A4C7-DBD005D9892C}">
      <dgm:prSet phldrT="[Texto]" custT="1"/>
      <dgm:spPr/>
      <dgm:t>
        <a:bodyPr/>
        <a:lstStyle/>
        <a:p>
          <a:r>
            <a:rPr lang="en-GB" sz="2400" noProof="0" dirty="0" smtClean="0">
              <a:latin typeface="+mj-lt"/>
            </a:rPr>
            <a:t>Ecology</a:t>
          </a:r>
          <a:endParaRPr lang="en-GB" sz="2400" noProof="0" dirty="0">
            <a:latin typeface="+mj-lt"/>
          </a:endParaRPr>
        </a:p>
      </dgm:t>
    </dgm:pt>
    <dgm:pt modelId="{F36BEC62-4B8D-4D96-89B0-9594EF394B1C}" type="parTrans" cxnId="{097DCC57-27B3-4A10-8EE9-EF16305AC9A3}">
      <dgm:prSet/>
      <dgm:spPr/>
      <dgm:t>
        <a:bodyPr/>
        <a:lstStyle/>
        <a:p>
          <a:endParaRPr lang="es-ES" sz="1800"/>
        </a:p>
      </dgm:t>
    </dgm:pt>
    <dgm:pt modelId="{6AF300FB-3936-42F7-90E3-D80DABF3F79B}" type="sibTrans" cxnId="{097DCC57-27B3-4A10-8EE9-EF16305AC9A3}">
      <dgm:prSet/>
      <dgm:spPr/>
      <dgm:t>
        <a:bodyPr/>
        <a:lstStyle/>
        <a:p>
          <a:endParaRPr lang="es-ES" sz="1800"/>
        </a:p>
      </dgm:t>
    </dgm:pt>
    <dgm:pt modelId="{489E5960-52A9-4BD8-B13D-9578AD842CC0}">
      <dgm:prSet phldrT="[Texto]" custT="1"/>
      <dgm:spPr/>
      <dgm:t>
        <a:bodyPr/>
        <a:lstStyle/>
        <a:p>
          <a:r>
            <a:rPr lang="en-GB" sz="1600" noProof="0" dirty="0" smtClean="0">
              <a:latin typeface="+mj-lt"/>
            </a:rPr>
            <a:t>Lack of information (CO2, ecological footprint)</a:t>
          </a:r>
          <a:endParaRPr lang="en-GB" sz="1600" noProof="0" dirty="0">
            <a:latin typeface="+mj-lt"/>
          </a:endParaRPr>
        </a:p>
      </dgm:t>
    </dgm:pt>
    <dgm:pt modelId="{206EBFFC-8A71-42C1-BAF6-4939E20F83B2}" type="parTrans" cxnId="{BC0F7A02-D81A-4EA4-A7CF-02015C8DFB1B}">
      <dgm:prSet/>
      <dgm:spPr/>
      <dgm:t>
        <a:bodyPr/>
        <a:lstStyle/>
        <a:p>
          <a:endParaRPr lang="es-ES" sz="1800"/>
        </a:p>
      </dgm:t>
    </dgm:pt>
    <dgm:pt modelId="{7E481536-3DE3-4275-9639-999063C2F698}" type="sibTrans" cxnId="{BC0F7A02-D81A-4EA4-A7CF-02015C8DFB1B}">
      <dgm:prSet/>
      <dgm:spPr/>
      <dgm:t>
        <a:bodyPr/>
        <a:lstStyle/>
        <a:p>
          <a:endParaRPr lang="es-ES" sz="1800"/>
        </a:p>
      </dgm:t>
    </dgm:pt>
    <dgm:pt modelId="{14809012-832F-4662-9D28-76B17DE792D9}">
      <dgm:prSet phldrT="[Texto]" custT="1"/>
      <dgm:spPr/>
      <dgm:t>
        <a:bodyPr/>
        <a:lstStyle/>
        <a:p>
          <a:r>
            <a:rPr lang="en-GB" sz="2400" noProof="0" dirty="0" smtClean="0">
              <a:latin typeface="+mj-lt"/>
            </a:rPr>
            <a:t>Territory</a:t>
          </a:r>
          <a:endParaRPr lang="en-GB" sz="2800" noProof="0" dirty="0">
            <a:latin typeface="+mj-lt"/>
          </a:endParaRPr>
        </a:p>
      </dgm:t>
    </dgm:pt>
    <dgm:pt modelId="{BE8E30BC-F27E-41BC-B5AB-BED03AE3D3BE}" type="parTrans" cxnId="{045CC824-187A-4C96-9803-C13136C12D7F}">
      <dgm:prSet/>
      <dgm:spPr/>
      <dgm:t>
        <a:bodyPr/>
        <a:lstStyle/>
        <a:p>
          <a:endParaRPr lang="es-ES" sz="1800"/>
        </a:p>
      </dgm:t>
    </dgm:pt>
    <dgm:pt modelId="{82E8D780-A0E1-4D34-B2C3-91DC98A7C38B}" type="sibTrans" cxnId="{045CC824-187A-4C96-9803-C13136C12D7F}">
      <dgm:prSet/>
      <dgm:spPr/>
      <dgm:t>
        <a:bodyPr/>
        <a:lstStyle/>
        <a:p>
          <a:endParaRPr lang="es-ES" sz="1800"/>
        </a:p>
      </dgm:t>
    </dgm:pt>
    <dgm:pt modelId="{6710445C-C93B-4022-B9CD-3D3C35629AFE}">
      <dgm:prSet phldrT="[Texto]" custT="1"/>
      <dgm:spPr/>
      <dgm:t>
        <a:bodyPr/>
        <a:lstStyle/>
        <a:p>
          <a:r>
            <a:rPr lang="ca-ES" sz="2300" dirty="0" smtClean="0">
              <a:latin typeface="+mj-lt"/>
            </a:rPr>
            <a:t>Organization</a:t>
          </a:r>
          <a:endParaRPr lang="es-ES" sz="2300" dirty="0">
            <a:latin typeface="+mj-lt"/>
          </a:endParaRPr>
        </a:p>
      </dgm:t>
    </dgm:pt>
    <dgm:pt modelId="{AEA3FCC9-186C-4B3C-AE86-26509848E6CA}" type="parTrans" cxnId="{684DCBA5-FD1A-4D38-96C2-E6E25890E355}">
      <dgm:prSet/>
      <dgm:spPr/>
      <dgm:t>
        <a:bodyPr/>
        <a:lstStyle/>
        <a:p>
          <a:endParaRPr lang="es-ES" sz="1800"/>
        </a:p>
      </dgm:t>
    </dgm:pt>
    <dgm:pt modelId="{2B0E70D3-94F6-4562-8E82-C595FCF1B2AA}" type="sibTrans" cxnId="{684DCBA5-FD1A-4D38-96C2-E6E25890E355}">
      <dgm:prSet/>
      <dgm:spPr/>
      <dgm:t>
        <a:bodyPr/>
        <a:lstStyle/>
        <a:p>
          <a:endParaRPr lang="es-ES" sz="1800"/>
        </a:p>
      </dgm:t>
    </dgm:pt>
    <dgm:pt modelId="{92B1404D-C590-44E9-A3E3-60AFEFCDED19}">
      <dgm:prSet phldrT="[Texto]" custT="1"/>
      <dgm:spPr/>
      <dgm:t>
        <a:bodyPr/>
        <a:lstStyle/>
        <a:p>
          <a:r>
            <a:rPr lang="en-GB" sz="2400" noProof="0" dirty="0" smtClean="0">
              <a:latin typeface="+mj-lt"/>
            </a:rPr>
            <a:t>Production</a:t>
          </a:r>
          <a:endParaRPr lang="en-GB" sz="2400" noProof="0" dirty="0">
            <a:latin typeface="+mj-lt"/>
          </a:endParaRPr>
        </a:p>
      </dgm:t>
    </dgm:pt>
    <dgm:pt modelId="{1FB42B65-9ED7-455B-8229-17E7C9BDBB19}" type="parTrans" cxnId="{0F57D408-C22A-4165-B29F-A6059A59376A}">
      <dgm:prSet/>
      <dgm:spPr/>
      <dgm:t>
        <a:bodyPr/>
        <a:lstStyle/>
        <a:p>
          <a:endParaRPr lang="es-ES" sz="1800"/>
        </a:p>
      </dgm:t>
    </dgm:pt>
    <dgm:pt modelId="{046FC73E-9921-4CE5-B42C-70E500CE82BB}" type="sibTrans" cxnId="{0F57D408-C22A-4165-B29F-A6059A59376A}">
      <dgm:prSet/>
      <dgm:spPr/>
      <dgm:t>
        <a:bodyPr/>
        <a:lstStyle/>
        <a:p>
          <a:endParaRPr lang="es-ES" sz="1800"/>
        </a:p>
      </dgm:t>
    </dgm:pt>
    <dgm:pt modelId="{F5A29DC0-D5A6-4C68-84E4-5FF907C95E33}">
      <dgm:prSet phldrT="[Texto]" custT="1"/>
      <dgm:spPr/>
      <dgm:t>
        <a:bodyPr/>
        <a:lstStyle/>
        <a:p>
          <a:r>
            <a:rPr lang="en-GB" sz="1600" noProof="0" dirty="0" smtClean="0">
              <a:latin typeface="+mj-lt"/>
            </a:rPr>
            <a:t>Wide range of answers : 1 participant haven’t heard about </a:t>
          </a:r>
          <a:r>
            <a:rPr lang="en-GB" sz="1600" noProof="0" dirty="0" err="1" smtClean="0">
              <a:latin typeface="+mj-lt"/>
            </a:rPr>
            <a:t>degrowth</a:t>
          </a:r>
          <a:r>
            <a:rPr lang="en-GB" sz="1600" noProof="0" dirty="0" smtClean="0">
              <a:latin typeface="+mj-lt"/>
            </a:rPr>
            <a:t>. Emphasis: ecological dimension, well-being</a:t>
          </a:r>
          <a:endParaRPr lang="en-GB" sz="1600" noProof="0" dirty="0">
            <a:latin typeface="+mj-lt"/>
          </a:endParaRPr>
        </a:p>
      </dgm:t>
    </dgm:pt>
    <dgm:pt modelId="{799E1EC8-DDE1-4785-AD28-EB8ED9CABB3D}" type="parTrans" cxnId="{70095163-3990-432F-9587-8E44A0F3F588}">
      <dgm:prSet/>
      <dgm:spPr/>
      <dgm:t>
        <a:bodyPr/>
        <a:lstStyle/>
        <a:p>
          <a:endParaRPr lang="es-ES" sz="1800"/>
        </a:p>
      </dgm:t>
    </dgm:pt>
    <dgm:pt modelId="{E7A5648A-3D8C-4619-9D7D-F1116FD1D82F}" type="sibTrans" cxnId="{70095163-3990-432F-9587-8E44A0F3F588}">
      <dgm:prSet/>
      <dgm:spPr/>
      <dgm:t>
        <a:bodyPr/>
        <a:lstStyle/>
        <a:p>
          <a:endParaRPr lang="es-ES" sz="1800"/>
        </a:p>
      </dgm:t>
    </dgm:pt>
    <dgm:pt modelId="{986710CA-E7A7-4579-BC29-4DF41DDE6755}">
      <dgm:prSet phldrT="[Texto]" custT="1"/>
      <dgm:spPr/>
      <dgm:t>
        <a:bodyPr/>
        <a:lstStyle/>
        <a:p>
          <a:r>
            <a:rPr lang="en-GB" sz="1600" noProof="0" dirty="0" smtClean="0">
              <a:latin typeface="+mj-lt"/>
            </a:rPr>
            <a:t>Limitations for small structures (social vs. Environmental)</a:t>
          </a:r>
          <a:endParaRPr lang="en-GB" sz="1600" noProof="0" dirty="0">
            <a:latin typeface="+mj-lt"/>
          </a:endParaRPr>
        </a:p>
      </dgm:t>
    </dgm:pt>
    <dgm:pt modelId="{01B0B5E0-BE09-4A2D-86F0-AF80B00B2079}" type="parTrans" cxnId="{BA4A8DD4-697D-4485-9E72-B8D5CF28379C}">
      <dgm:prSet/>
      <dgm:spPr/>
      <dgm:t>
        <a:bodyPr/>
        <a:lstStyle/>
        <a:p>
          <a:endParaRPr lang="es-ES" sz="1800"/>
        </a:p>
      </dgm:t>
    </dgm:pt>
    <dgm:pt modelId="{A1134D39-B436-4C67-AC97-D31814C89CE4}" type="sibTrans" cxnId="{BA4A8DD4-697D-4485-9E72-B8D5CF28379C}">
      <dgm:prSet/>
      <dgm:spPr/>
      <dgm:t>
        <a:bodyPr/>
        <a:lstStyle/>
        <a:p>
          <a:endParaRPr lang="es-ES" sz="1800"/>
        </a:p>
      </dgm:t>
    </dgm:pt>
    <dgm:pt modelId="{DCF9621A-0CA7-4CFB-875B-CA4FAA965FFD}">
      <dgm:prSet phldrT="[Texto]" custT="1"/>
      <dgm:spPr/>
      <dgm:t>
        <a:bodyPr/>
        <a:lstStyle/>
        <a:p>
          <a:r>
            <a:rPr lang="en-GB" sz="1600" noProof="0" dirty="0" smtClean="0">
              <a:latin typeface="+mj-lt"/>
            </a:rPr>
            <a:t>Slow (51%), short (31%) and semi-fast (18%) consumption goods</a:t>
          </a:r>
          <a:endParaRPr lang="en-GB" sz="1600" noProof="0" dirty="0">
            <a:latin typeface="+mj-lt"/>
          </a:endParaRPr>
        </a:p>
      </dgm:t>
    </dgm:pt>
    <dgm:pt modelId="{C2144DBC-863F-4DAD-A607-5569086DA439}" type="parTrans" cxnId="{B0282636-0B60-4F00-B3ED-ECD5B086CC62}">
      <dgm:prSet/>
      <dgm:spPr/>
      <dgm:t>
        <a:bodyPr/>
        <a:lstStyle/>
        <a:p>
          <a:endParaRPr lang="es-ES" sz="1800"/>
        </a:p>
      </dgm:t>
    </dgm:pt>
    <dgm:pt modelId="{D5F479F0-B2D8-4D34-A2D4-15674F7D0DD8}" type="sibTrans" cxnId="{B0282636-0B60-4F00-B3ED-ECD5B086CC62}">
      <dgm:prSet/>
      <dgm:spPr/>
      <dgm:t>
        <a:bodyPr/>
        <a:lstStyle/>
        <a:p>
          <a:endParaRPr lang="es-ES" sz="1800"/>
        </a:p>
      </dgm:t>
    </dgm:pt>
    <dgm:pt modelId="{F725CACD-E8AB-4AF0-86E9-5B9EFBBCF79F}">
      <dgm:prSet phldrT="[Texto]" custT="1"/>
      <dgm:spPr/>
      <dgm:t>
        <a:bodyPr/>
        <a:lstStyle/>
        <a:p>
          <a:r>
            <a:rPr lang="en-GB" sz="1600" noProof="0" dirty="0" smtClean="0">
              <a:latin typeface="+mj-lt"/>
            </a:rPr>
            <a:t>75% of supply, 81% of demand </a:t>
          </a:r>
          <a:r>
            <a:rPr lang="en-GB" sz="1600" noProof="0" dirty="0" smtClean="0">
              <a:latin typeface="+mj-lt"/>
              <a:sym typeface="Wingdings" panose="05000000000000000000" pitchFamily="2" charset="2"/>
            </a:rPr>
            <a:t> &lt; 80km (French law) </a:t>
          </a:r>
          <a:endParaRPr lang="en-GB" sz="1600" noProof="0" dirty="0">
            <a:latin typeface="+mj-lt"/>
          </a:endParaRPr>
        </a:p>
      </dgm:t>
    </dgm:pt>
    <dgm:pt modelId="{B90D9342-1103-4C6C-8B21-78C4BFD0B63C}" type="parTrans" cxnId="{03B25221-7790-4355-A561-B8CD4E2A79E0}">
      <dgm:prSet/>
      <dgm:spPr/>
      <dgm:t>
        <a:bodyPr/>
        <a:lstStyle/>
        <a:p>
          <a:endParaRPr lang="es-ES"/>
        </a:p>
      </dgm:t>
    </dgm:pt>
    <dgm:pt modelId="{1E57ADBD-FEE4-47B2-B40F-186B8443441A}" type="sibTrans" cxnId="{03B25221-7790-4355-A561-B8CD4E2A79E0}">
      <dgm:prSet/>
      <dgm:spPr/>
      <dgm:t>
        <a:bodyPr/>
        <a:lstStyle/>
        <a:p>
          <a:endParaRPr lang="es-ES"/>
        </a:p>
      </dgm:t>
    </dgm:pt>
    <dgm:pt modelId="{F9394A6F-F3EA-4D54-966C-6BB159DB5C33}">
      <dgm:prSet phldrT="[Texto]" custT="1"/>
      <dgm:spPr/>
      <dgm:t>
        <a:bodyPr/>
        <a:lstStyle/>
        <a:p>
          <a:r>
            <a:rPr lang="en-GB" sz="1600" noProof="0" dirty="0" smtClean="0">
              <a:latin typeface="+mj-lt"/>
            </a:rPr>
            <a:t>97.67% SME (micro-</a:t>
          </a:r>
          <a:r>
            <a:rPr lang="en-GB" sz="1600" noProof="0" dirty="0" err="1" smtClean="0">
              <a:latin typeface="+mj-lt"/>
            </a:rPr>
            <a:t>entreprises</a:t>
          </a:r>
          <a:r>
            <a:rPr lang="en-GB" sz="1600" noProof="0" dirty="0" smtClean="0">
              <a:latin typeface="+mj-lt"/>
            </a:rPr>
            <a:t>, &lt;9)</a:t>
          </a:r>
          <a:endParaRPr lang="en-GB" sz="1600" noProof="0" dirty="0">
            <a:latin typeface="+mj-lt"/>
          </a:endParaRPr>
        </a:p>
      </dgm:t>
    </dgm:pt>
    <dgm:pt modelId="{1475ACB9-9BC2-49A3-9D2B-396498E83F4E}" type="parTrans" cxnId="{3A53FA57-4B59-4DFF-91E3-49B19ED8F82F}">
      <dgm:prSet/>
      <dgm:spPr/>
      <dgm:t>
        <a:bodyPr/>
        <a:lstStyle/>
        <a:p>
          <a:endParaRPr lang="es-ES"/>
        </a:p>
      </dgm:t>
    </dgm:pt>
    <dgm:pt modelId="{3D24F95D-AD72-469C-9233-6B521972DBA9}" type="sibTrans" cxnId="{3A53FA57-4B59-4DFF-91E3-49B19ED8F82F}">
      <dgm:prSet/>
      <dgm:spPr/>
      <dgm:t>
        <a:bodyPr/>
        <a:lstStyle/>
        <a:p>
          <a:endParaRPr lang="es-ES"/>
        </a:p>
      </dgm:t>
    </dgm:pt>
    <dgm:pt modelId="{E294845D-1342-40F6-A73D-48BC0997EE81}">
      <dgm:prSet custT="1"/>
      <dgm:spPr/>
      <dgm:t>
        <a:bodyPr/>
        <a:lstStyle/>
        <a:p>
          <a:r>
            <a:rPr lang="en-US" sz="1600" dirty="0">
              <a:latin typeface="+mj-lt"/>
            </a:rPr>
            <a:t>48% of participants work between 50%-90%, 42% of participants work at 50% or less, 6% work full time</a:t>
          </a:r>
          <a:endParaRPr lang="es-ES" sz="1600" dirty="0">
            <a:latin typeface="+mj-lt"/>
          </a:endParaRPr>
        </a:p>
      </dgm:t>
    </dgm:pt>
    <dgm:pt modelId="{C031653E-2205-4B24-9F3B-5C29F261969B}" type="parTrans" cxnId="{22B9BED1-5A1A-4996-B44E-B7B0E78D8E94}">
      <dgm:prSet/>
      <dgm:spPr/>
      <dgm:t>
        <a:bodyPr/>
        <a:lstStyle/>
        <a:p>
          <a:endParaRPr lang="es-ES"/>
        </a:p>
      </dgm:t>
    </dgm:pt>
    <dgm:pt modelId="{9527899F-DC9B-4E46-99D1-C405234C4E50}" type="sibTrans" cxnId="{22B9BED1-5A1A-4996-B44E-B7B0E78D8E94}">
      <dgm:prSet/>
      <dgm:spPr/>
      <dgm:t>
        <a:bodyPr/>
        <a:lstStyle/>
        <a:p>
          <a:endParaRPr lang="es-ES"/>
        </a:p>
      </dgm:t>
    </dgm:pt>
    <dgm:pt modelId="{4A4BF7C4-26ED-4AB6-9138-ADF1D94F5F01}">
      <dgm:prSet custT="1"/>
      <dgm:spPr/>
      <dgm:t>
        <a:bodyPr/>
        <a:lstStyle/>
        <a:p>
          <a:r>
            <a:rPr lang="en-US" sz="1600" dirty="0">
              <a:latin typeface="+mj-lt"/>
            </a:rPr>
            <a:t>91% say to respect democratic internal rules</a:t>
          </a:r>
          <a:endParaRPr lang="es-ES" sz="1600" dirty="0">
            <a:latin typeface="+mj-lt"/>
          </a:endParaRPr>
        </a:p>
      </dgm:t>
    </dgm:pt>
    <dgm:pt modelId="{73AFFDE9-40D8-42D5-933A-12DE103F1518}" type="parTrans" cxnId="{6AA4BEB1-2E10-4F1E-92F5-790A120EC232}">
      <dgm:prSet/>
      <dgm:spPr/>
      <dgm:t>
        <a:bodyPr/>
        <a:lstStyle/>
        <a:p>
          <a:endParaRPr lang="es-ES"/>
        </a:p>
      </dgm:t>
    </dgm:pt>
    <dgm:pt modelId="{9FA138AD-ECFC-4733-9D07-B0B06EFE1D23}" type="sibTrans" cxnId="{6AA4BEB1-2E10-4F1E-92F5-790A120EC232}">
      <dgm:prSet/>
      <dgm:spPr/>
      <dgm:t>
        <a:bodyPr/>
        <a:lstStyle/>
        <a:p>
          <a:endParaRPr lang="es-ES"/>
        </a:p>
      </dgm:t>
    </dgm:pt>
    <dgm:pt modelId="{ECE10B6A-7C72-4024-AF71-41C532E7D1FE}">
      <dgm:prSet custT="1"/>
      <dgm:spPr/>
      <dgm:t>
        <a:bodyPr/>
        <a:lstStyle/>
        <a:p>
          <a:r>
            <a:rPr lang="en-US" sz="1600" dirty="0">
              <a:latin typeface="+mj-lt"/>
            </a:rPr>
            <a:t>Limited relevance of the question (services vs. Products)</a:t>
          </a:r>
          <a:endParaRPr lang="es-ES" sz="1600" dirty="0">
            <a:latin typeface="+mj-lt"/>
          </a:endParaRPr>
        </a:p>
      </dgm:t>
    </dgm:pt>
    <dgm:pt modelId="{F62A8074-94AB-4A37-86D1-4A84780A2B57}" type="parTrans" cxnId="{9848B804-969D-4ACC-9C20-E34FCBE3C2D5}">
      <dgm:prSet/>
      <dgm:spPr/>
      <dgm:t>
        <a:bodyPr/>
        <a:lstStyle/>
        <a:p>
          <a:endParaRPr lang="es-ES"/>
        </a:p>
      </dgm:t>
    </dgm:pt>
    <dgm:pt modelId="{9AAB9581-3B63-4B8E-BCF0-1EADBBBECF7F}" type="sibTrans" cxnId="{9848B804-969D-4ACC-9C20-E34FCBE3C2D5}">
      <dgm:prSet/>
      <dgm:spPr/>
      <dgm:t>
        <a:bodyPr/>
        <a:lstStyle/>
        <a:p>
          <a:endParaRPr lang="es-ES"/>
        </a:p>
      </dgm:t>
    </dgm:pt>
    <dgm:pt modelId="{6E57A312-C5F9-4FEF-A227-BF1C9445B131}" type="pres">
      <dgm:prSet presAssocID="{630AEBAE-DC00-46C3-AC66-5DC7BDB37639}" presName="Name0" presStyleCnt="0">
        <dgm:presLayoutVars>
          <dgm:dir/>
          <dgm:animLvl val="lvl"/>
          <dgm:resizeHandles val="exact"/>
        </dgm:presLayoutVars>
      </dgm:prSet>
      <dgm:spPr/>
      <dgm:t>
        <a:bodyPr/>
        <a:lstStyle/>
        <a:p>
          <a:endParaRPr lang="es-ES"/>
        </a:p>
      </dgm:t>
    </dgm:pt>
    <dgm:pt modelId="{445CDBB9-C71F-4D96-9C4D-61D6EEB9CBFF}" type="pres">
      <dgm:prSet presAssocID="{7C4CB35D-98DA-4F9E-A4C7-DBD005D9892C}" presName="linNode" presStyleCnt="0"/>
      <dgm:spPr/>
    </dgm:pt>
    <dgm:pt modelId="{7EFF7DFD-830C-4AAB-830F-163535728F97}" type="pres">
      <dgm:prSet presAssocID="{7C4CB35D-98DA-4F9E-A4C7-DBD005D9892C}" presName="parentText" presStyleLbl="node1" presStyleIdx="0" presStyleCnt="4" custScaleX="67158" custScaleY="74167" custLinFactNeighborX="-9237" custLinFactNeighborY="-2963">
        <dgm:presLayoutVars>
          <dgm:chMax val="1"/>
          <dgm:bulletEnabled val="1"/>
        </dgm:presLayoutVars>
      </dgm:prSet>
      <dgm:spPr/>
      <dgm:t>
        <a:bodyPr/>
        <a:lstStyle/>
        <a:p>
          <a:endParaRPr lang="es-ES"/>
        </a:p>
      </dgm:t>
    </dgm:pt>
    <dgm:pt modelId="{6BA6A8BE-C157-4EBA-BFB4-6FB1A65E0F97}" type="pres">
      <dgm:prSet presAssocID="{7C4CB35D-98DA-4F9E-A4C7-DBD005D9892C}" presName="descendantText" presStyleLbl="alignAccFollowNode1" presStyleIdx="0" presStyleCnt="4" custScaleX="111307" custScaleY="88533" custLinFactNeighborX="-1004" custLinFactNeighborY="-2333">
        <dgm:presLayoutVars>
          <dgm:bulletEnabled val="1"/>
        </dgm:presLayoutVars>
      </dgm:prSet>
      <dgm:spPr/>
      <dgm:t>
        <a:bodyPr/>
        <a:lstStyle/>
        <a:p>
          <a:endParaRPr lang="es-ES"/>
        </a:p>
      </dgm:t>
    </dgm:pt>
    <dgm:pt modelId="{048C0E7B-EED3-4FBD-A72E-E8F5A07EEC63}" type="pres">
      <dgm:prSet presAssocID="{6AF300FB-3936-42F7-90E3-D80DABF3F79B}" presName="sp" presStyleCnt="0"/>
      <dgm:spPr/>
    </dgm:pt>
    <dgm:pt modelId="{A3DDAE93-1665-4FB9-9A53-ACDC069C6006}" type="pres">
      <dgm:prSet presAssocID="{14809012-832F-4662-9D28-76B17DE792D9}" presName="linNode" presStyleCnt="0"/>
      <dgm:spPr/>
    </dgm:pt>
    <dgm:pt modelId="{6CE0C809-43A6-4B96-B2F2-503461340941}" type="pres">
      <dgm:prSet presAssocID="{14809012-832F-4662-9D28-76B17DE792D9}" presName="parentText" presStyleLbl="node1" presStyleIdx="1" presStyleCnt="4" custScaleX="67158" custScaleY="74167" custLinFactNeighborX="-9237" custLinFactNeighborY="-2963">
        <dgm:presLayoutVars>
          <dgm:chMax val="1"/>
          <dgm:bulletEnabled val="1"/>
        </dgm:presLayoutVars>
      </dgm:prSet>
      <dgm:spPr/>
      <dgm:t>
        <a:bodyPr/>
        <a:lstStyle/>
        <a:p>
          <a:endParaRPr lang="es-ES"/>
        </a:p>
      </dgm:t>
    </dgm:pt>
    <dgm:pt modelId="{2999C590-7219-45DC-A456-74F8D5A4716C}" type="pres">
      <dgm:prSet presAssocID="{14809012-832F-4662-9D28-76B17DE792D9}" presName="descendantText" presStyleLbl="alignAccFollowNode1" presStyleIdx="1" presStyleCnt="4" custScaleX="112698" custScaleY="74680" custLinFactNeighborX="-1004" custLinFactNeighborY="-2333">
        <dgm:presLayoutVars>
          <dgm:bulletEnabled val="1"/>
        </dgm:presLayoutVars>
      </dgm:prSet>
      <dgm:spPr/>
      <dgm:t>
        <a:bodyPr/>
        <a:lstStyle/>
        <a:p>
          <a:endParaRPr lang="es-ES"/>
        </a:p>
      </dgm:t>
    </dgm:pt>
    <dgm:pt modelId="{58776467-16B3-4938-852F-C4B0E2D43BFD}" type="pres">
      <dgm:prSet presAssocID="{82E8D780-A0E1-4D34-B2C3-91DC98A7C38B}" presName="sp" presStyleCnt="0"/>
      <dgm:spPr/>
    </dgm:pt>
    <dgm:pt modelId="{38B59923-CAF3-4BF8-AC69-EE035C0DC770}" type="pres">
      <dgm:prSet presAssocID="{6710445C-C93B-4022-B9CD-3D3C35629AFE}" presName="linNode" presStyleCnt="0"/>
      <dgm:spPr/>
    </dgm:pt>
    <dgm:pt modelId="{72371C87-AE51-4AD6-AF05-0F7ACC02288F}" type="pres">
      <dgm:prSet presAssocID="{6710445C-C93B-4022-B9CD-3D3C35629AFE}" presName="parentText" presStyleLbl="node1" presStyleIdx="2" presStyleCnt="4" custScaleX="67158" custScaleY="74167" custLinFactNeighborX="-9237" custLinFactNeighborY="-2963">
        <dgm:presLayoutVars>
          <dgm:chMax val="1"/>
          <dgm:bulletEnabled val="1"/>
        </dgm:presLayoutVars>
      </dgm:prSet>
      <dgm:spPr/>
      <dgm:t>
        <a:bodyPr/>
        <a:lstStyle/>
        <a:p>
          <a:endParaRPr lang="es-ES"/>
        </a:p>
      </dgm:t>
    </dgm:pt>
    <dgm:pt modelId="{AF6183B5-8C6C-4D98-A8E2-647AEFBF7098}" type="pres">
      <dgm:prSet presAssocID="{6710445C-C93B-4022-B9CD-3D3C35629AFE}" presName="descendantText" presStyleLbl="alignAccFollowNode1" presStyleIdx="2" presStyleCnt="4" custScaleX="112698" custScaleY="77412" custLinFactNeighborX="-1004" custLinFactNeighborY="-2333">
        <dgm:presLayoutVars>
          <dgm:bulletEnabled val="1"/>
        </dgm:presLayoutVars>
      </dgm:prSet>
      <dgm:spPr/>
      <dgm:t>
        <a:bodyPr/>
        <a:lstStyle/>
        <a:p>
          <a:endParaRPr lang="es-ES"/>
        </a:p>
      </dgm:t>
    </dgm:pt>
    <dgm:pt modelId="{D480AF99-BF22-4C12-B930-4735E292A708}" type="pres">
      <dgm:prSet presAssocID="{2B0E70D3-94F6-4562-8E82-C595FCF1B2AA}" presName="sp" presStyleCnt="0"/>
      <dgm:spPr/>
    </dgm:pt>
    <dgm:pt modelId="{2A52E16A-A91D-4370-B42E-7B6547344097}" type="pres">
      <dgm:prSet presAssocID="{92B1404D-C590-44E9-A3E3-60AFEFCDED19}" presName="linNode" presStyleCnt="0"/>
      <dgm:spPr/>
    </dgm:pt>
    <dgm:pt modelId="{C103DA6C-CD6B-4694-A46B-C581828F6A0A}" type="pres">
      <dgm:prSet presAssocID="{92B1404D-C590-44E9-A3E3-60AFEFCDED19}" presName="parentText" presStyleLbl="node1" presStyleIdx="3" presStyleCnt="4" custScaleX="65905" custScaleY="61140" custLinFactNeighborX="-2323" custLinFactNeighborY="-1970">
        <dgm:presLayoutVars>
          <dgm:chMax val="1"/>
          <dgm:bulletEnabled val="1"/>
        </dgm:presLayoutVars>
      </dgm:prSet>
      <dgm:spPr/>
      <dgm:t>
        <a:bodyPr/>
        <a:lstStyle/>
        <a:p>
          <a:endParaRPr lang="es-ES"/>
        </a:p>
      </dgm:t>
    </dgm:pt>
    <dgm:pt modelId="{D00BD1EF-CC64-4598-8640-B1FB71AD30D2}" type="pres">
      <dgm:prSet presAssocID="{92B1404D-C590-44E9-A3E3-60AFEFCDED19}" presName="descendantText" presStyleLbl="alignAccFollowNode1" presStyleIdx="3" presStyleCnt="4" custScaleX="112884" custScaleY="78801" custLinFactNeighborX="249" custLinFactNeighborY="-6287">
        <dgm:presLayoutVars>
          <dgm:bulletEnabled val="1"/>
        </dgm:presLayoutVars>
      </dgm:prSet>
      <dgm:spPr/>
      <dgm:t>
        <a:bodyPr/>
        <a:lstStyle/>
        <a:p>
          <a:endParaRPr lang="es-ES"/>
        </a:p>
      </dgm:t>
    </dgm:pt>
  </dgm:ptLst>
  <dgm:cxnLst>
    <dgm:cxn modelId="{BCED13FC-C022-49B3-93E7-CECA80C474EA}" type="presOf" srcId="{F5A29DC0-D5A6-4C68-84E4-5FF907C95E33}" destId="{6BA6A8BE-C157-4EBA-BFB4-6FB1A65E0F97}" srcOrd="0" destOrd="1" presId="urn:microsoft.com/office/officeart/2005/8/layout/vList5"/>
    <dgm:cxn modelId="{D00AA81C-2312-4070-89CD-F12041ED8650}" type="presOf" srcId="{DCF9621A-0CA7-4CFB-875B-CA4FAA965FFD}" destId="{D00BD1EF-CC64-4598-8640-B1FB71AD30D2}" srcOrd="0" destOrd="0" presId="urn:microsoft.com/office/officeart/2005/8/layout/vList5"/>
    <dgm:cxn modelId="{1C9EC5A1-3878-4AA1-806E-3061467B4951}" type="presOf" srcId="{6710445C-C93B-4022-B9CD-3D3C35629AFE}" destId="{72371C87-AE51-4AD6-AF05-0F7ACC02288F}" srcOrd="0" destOrd="0" presId="urn:microsoft.com/office/officeart/2005/8/layout/vList5"/>
    <dgm:cxn modelId="{09F9D7C8-4634-4485-BF47-D9708C770F8A}" type="presOf" srcId="{F725CACD-E8AB-4AF0-86E9-5B9EFBBCF79F}" destId="{2999C590-7219-45DC-A456-74F8D5A4716C}" srcOrd="0" destOrd="0" presId="urn:microsoft.com/office/officeart/2005/8/layout/vList5"/>
    <dgm:cxn modelId="{A260494D-0346-4A87-8D27-67CD93E814D9}" type="presOf" srcId="{489E5960-52A9-4BD8-B13D-9578AD842CC0}" destId="{6BA6A8BE-C157-4EBA-BFB4-6FB1A65E0F97}" srcOrd="0" destOrd="0" presId="urn:microsoft.com/office/officeart/2005/8/layout/vList5"/>
    <dgm:cxn modelId="{684DCBA5-FD1A-4D38-96C2-E6E25890E355}" srcId="{630AEBAE-DC00-46C3-AC66-5DC7BDB37639}" destId="{6710445C-C93B-4022-B9CD-3D3C35629AFE}" srcOrd="2" destOrd="0" parTransId="{AEA3FCC9-186C-4B3C-AE86-26509848E6CA}" sibTransId="{2B0E70D3-94F6-4562-8E82-C595FCF1B2AA}"/>
    <dgm:cxn modelId="{2FAB94D6-B8F7-4026-899E-82C579F3CF28}" type="presOf" srcId="{14809012-832F-4662-9D28-76B17DE792D9}" destId="{6CE0C809-43A6-4B96-B2F2-503461340941}" srcOrd="0" destOrd="0" presId="urn:microsoft.com/office/officeart/2005/8/layout/vList5"/>
    <dgm:cxn modelId="{B6436821-1AA1-48EC-863A-F9C8ECBC6AB5}" type="presOf" srcId="{F9394A6F-F3EA-4D54-966C-6BB159DB5C33}" destId="{AF6183B5-8C6C-4D98-A8E2-647AEFBF7098}" srcOrd="0" destOrd="0" presId="urn:microsoft.com/office/officeart/2005/8/layout/vList5"/>
    <dgm:cxn modelId="{3A53FA57-4B59-4DFF-91E3-49B19ED8F82F}" srcId="{6710445C-C93B-4022-B9CD-3D3C35629AFE}" destId="{F9394A6F-F3EA-4D54-966C-6BB159DB5C33}" srcOrd="0" destOrd="0" parTransId="{1475ACB9-9BC2-49A3-9D2B-396498E83F4E}" sibTransId="{3D24F95D-AD72-469C-9233-6B521972DBA9}"/>
    <dgm:cxn modelId="{3A5075DD-5FB0-4C1F-9454-0ABB2E719DDC}" type="presOf" srcId="{ECE10B6A-7C72-4024-AF71-41C532E7D1FE}" destId="{D00BD1EF-CC64-4598-8640-B1FB71AD30D2}" srcOrd="0" destOrd="1" presId="urn:microsoft.com/office/officeart/2005/8/layout/vList5"/>
    <dgm:cxn modelId="{045CC824-187A-4C96-9803-C13136C12D7F}" srcId="{630AEBAE-DC00-46C3-AC66-5DC7BDB37639}" destId="{14809012-832F-4662-9D28-76B17DE792D9}" srcOrd="1" destOrd="0" parTransId="{BE8E30BC-F27E-41BC-B5AB-BED03AE3D3BE}" sibTransId="{82E8D780-A0E1-4D34-B2C3-91DC98A7C38B}"/>
    <dgm:cxn modelId="{B0282636-0B60-4F00-B3ED-ECD5B086CC62}" srcId="{92B1404D-C590-44E9-A3E3-60AFEFCDED19}" destId="{DCF9621A-0CA7-4CFB-875B-CA4FAA965FFD}" srcOrd="0" destOrd="0" parTransId="{C2144DBC-863F-4DAD-A607-5569086DA439}" sibTransId="{D5F479F0-B2D8-4D34-A2D4-15674F7D0DD8}"/>
    <dgm:cxn modelId="{097DCC57-27B3-4A10-8EE9-EF16305AC9A3}" srcId="{630AEBAE-DC00-46C3-AC66-5DC7BDB37639}" destId="{7C4CB35D-98DA-4F9E-A4C7-DBD005D9892C}" srcOrd="0" destOrd="0" parTransId="{F36BEC62-4B8D-4D96-89B0-9594EF394B1C}" sibTransId="{6AF300FB-3936-42F7-90E3-D80DABF3F79B}"/>
    <dgm:cxn modelId="{70095163-3990-432F-9587-8E44A0F3F588}" srcId="{7C4CB35D-98DA-4F9E-A4C7-DBD005D9892C}" destId="{F5A29DC0-D5A6-4C68-84E4-5FF907C95E33}" srcOrd="1" destOrd="0" parTransId="{799E1EC8-DDE1-4785-AD28-EB8ED9CABB3D}" sibTransId="{E7A5648A-3D8C-4619-9D7D-F1116FD1D82F}"/>
    <dgm:cxn modelId="{0F57D408-C22A-4165-B29F-A6059A59376A}" srcId="{630AEBAE-DC00-46C3-AC66-5DC7BDB37639}" destId="{92B1404D-C590-44E9-A3E3-60AFEFCDED19}" srcOrd="3" destOrd="0" parTransId="{1FB42B65-9ED7-455B-8229-17E7C9BDBB19}" sibTransId="{046FC73E-9921-4CE5-B42C-70E500CE82BB}"/>
    <dgm:cxn modelId="{BA4A8DD4-697D-4485-9E72-B8D5CF28379C}" srcId="{7C4CB35D-98DA-4F9E-A4C7-DBD005D9892C}" destId="{986710CA-E7A7-4579-BC29-4DF41DDE6755}" srcOrd="2" destOrd="0" parTransId="{01B0B5E0-BE09-4A2D-86F0-AF80B00B2079}" sibTransId="{A1134D39-B436-4C67-AC97-D31814C89CE4}"/>
    <dgm:cxn modelId="{8E2D0AE6-E43E-4267-BE95-9B1CCCCC0219}" type="presOf" srcId="{92B1404D-C590-44E9-A3E3-60AFEFCDED19}" destId="{C103DA6C-CD6B-4694-A46B-C581828F6A0A}" srcOrd="0" destOrd="0" presId="urn:microsoft.com/office/officeart/2005/8/layout/vList5"/>
    <dgm:cxn modelId="{5A89B127-67F1-4EEC-A003-4901920D61D8}" type="presOf" srcId="{7C4CB35D-98DA-4F9E-A4C7-DBD005D9892C}" destId="{7EFF7DFD-830C-4AAB-830F-163535728F97}" srcOrd="0" destOrd="0" presId="urn:microsoft.com/office/officeart/2005/8/layout/vList5"/>
    <dgm:cxn modelId="{0E5F0F35-663B-42A2-A7A8-0F9CD70650D8}" type="presOf" srcId="{4A4BF7C4-26ED-4AB6-9138-ADF1D94F5F01}" destId="{AF6183B5-8C6C-4D98-A8E2-647AEFBF7098}" srcOrd="0" destOrd="2" presId="urn:microsoft.com/office/officeart/2005/8/layout/vList5"/>
    <dgm:cxn modelId="{07D7DEBD-FC45-41DA-A14C-0506A9F0799F}" type="presOf" srcId="{630AEBAE-DC00-46C3-AC66-5DC7BDB37639}" destId="{6E57A312-C5F9-4FEF-A227-BF1C9445B131}" srcOrd="0" destOrd="0" presId="urn:microsoft.com/office/officeart/2005/8/layout/vList5"/>
    <dgm:cxn modelId="{BC0F7A02-D81A-4EA4-A7CF-02015C8DFB1B}" srcId="{7C4CB35D-98DA-4F9E-A4C7-DBD005D9892C}" destId="{489E5960-52A9-4BD8-B13D-9578AD842CC0}" srcOrd="0" destOrd="0" parTransId="{206EBFFC-8A71-42C1-BAF6-4939E20F83B2}" sibTransId="{7E481536-3DE3-4275-9639-999063C2F698}"/>
    <dgm:cxn modelId="{6AA4BEB1-2E10-4F1E-92F5-790A120EC232}" srcId="{6710445C-C93B-4022-B9CD-3D3C35629AFE}" destId="{4A4BF7C4-26ED-4AB6-9138-ADF1D94F5F01}" srcOrd="2" destOrd="0" parTransId="{73AFFDE9-40D8-42D5-933A-12DE103F1518}" sibTransId="{9FA138AD-ECFC-4733-9D07-B0B06EFE1D23}"/>
    <dgm:cxn modelId="{FDD07D66-89D3-4C3C-92FF-DD1337C40C3C}" type="presOf" srcId="{E294845D-1342-40F6-A73D-48BC0997EE81}" destId="{AF6183B5-8C6C-4D98-A8E2-647AEFBF7098}" srcOrd="0" destOrd="1" presId="urn:microsoft.com/office/officeart/2005/8/layout/vList5"/>
    <dgm:cxn modelId="{C90980E8-EA87-4975-89D7-60CB73499F00}" type="presOf" srcId="{986710CA-E7A7-4579-BC29-4DF41DDE6755}" destId="{6BA6A8BE-C157-4EBA-BFB4-6FB1A65E0F97}" srcOrd="0" destOrd="2" presId="urn:microsoft.com/office/officeart/2005/8/layout/vList5"/>
    <dgm:cxn modelId="{22B9BED1-5A1A-4996-B44E-B7B0E78D8E94}" srcId="{6710445C-C93B-4022-B9CD-3D3C35629AFE}" destId="{E294845D-1342-40F6-A73D-48BC0997EE81}" srcOrd="1" destOrd="0" parTransId="{C031653E-2205-4B24-9F3B-5C29F261969B}" sibTransId="{9527899F-DC9B-4E46-99D1-C405234C4E50}"/>
    <dgm:cxn modelId="{03B25221-7790-4355-A561-B8CD4E2A79E0}" srcId="{14809012-832F-4662-9D28-76B17DE792D9}" destId="{F725CACD-E8AB-4AF0-86E9-5B9EFBBCF79F}" srcOrd="0" destOrd="0" parTransId="{B90D9342-1103-4C6C-8B21-78C4BFD0B63C}" sibTransId="{1E57ADBD-FEE4-47B2-B40F-186B8443441A}"/>
    <dgm:cxn modelId="{9848B804-969D-4ACC-9C20-E34FCBE3C2D5}" srcId="{92B1404D-C590-44E9-A3E3-60AFEFCDED19}" destId="{ECE10B6A-7C72-4024-AF71-41C532E7D1FE}" srcOrd="1" destOrd="0" parTransId="{F62A8074-94AB-4A37-86D1-4A84780A2B57}" sibTransId="{9AAB9581-3B63-4B8E-BCF0-1EADBBBECF7F}"/>
    <dgm:cxn modelId="{CC4299D0-BF34-476E-8B9C-BB8EFD8E31DD}" type="presParOf" srcId="{6E57A312-C5F9-4FEF-A227-BF1C9445B131}" destId="{445CDBB9-C71F-4D96-9C4D-61D6EEB9CBFF}" srcOrd="0" destOrd="0" presId="urn:microsoft.com/office/officeart/2005/8/layout/vList5"/>
    <dgm:cxn modelId="{03B8A42B-A4AE-4B0F-A43D-AF14E04EB164}" type="presParOf" srcId="{445CDBB9-C71F-4D96-9C4D-61D6EEB9CBFF}" destId="{7EFF7DFD-830C-4AAB-830F-163535728F97}" srcOrd="0" destOrd="0" presId="urn:microsoft.com/office/officeart/2005/8/layout/vList5"/>
    <dgm:cxn modelId="{B7EA1F7F-1424-4F54-9748-30747C816E2D}" type="presParOf" srcId="{445CDBB9-C71F-4D96-9C4D-61D6EEB9CBFF}" destId="{6BA6A8BE-C157-4EBA-BFB4-6FB1A65E0F97}" srcOrd="1" destOrd="0" presId="urn:microsoft.com/office/officeart/2005/8/layout/vList5"/>
    <dgm:cxn modelId="{EEFAD63C-4F2E-477D-82B8-B8528B554888}" type="presParOf" srcId="{6E57A312-C5F9-4FEF-A227-BF1C9445B131}" destId="{048C0E7B-EED3-4FBD-A72E-E8F5A07EEC63}" srcOrd="1" destOrd="0" presId="urn:microsoft.com/office/officeart/2005/8/layout/vList5"/>
    <dgm:cxn modelId="{B15EB417-8960-4320-9FE3-CB933D3D4B2E}" type="presParOf" srcId="{6E57A312-C5F9-4FEF-A227-BF1C9445B131}" destId="{A3DDAE93-1665-4FB9-9A53-ACDC069C6006}" srcOrd="2" destOrd="0" presId="urn:microsoft.com/office/officeart/2005/8/layout/vList5"/>
    <dgm:cxn modelId="{3A16D2A5-0EEF-4AB4-9F99-F1D6FB145CF7}" type="presParOf" srcId="{A3DDAE93-1665-4FB9-9A53-ACDC069C6006}" destId="{6CE0C809-43A6-4B96-B2F2-503461340941}" srcOrd="0" destOrd="0" presId="urn:microsoft.com/office/officeart/2005/8/layout/vList5"/>
    <dgm:cxn modelId="{CF468113-6615-43D5-B7DD-E2C088896B3A}" type="presParOf" srcId="{A3DDAE93-1665-4FB9-9A53-ACDC069C6006}" destId="{2999C590-7219-45DC-A456-74F8D5A4716C}" srcOrd="1" destOrd="0" presId="urn:microsoft.com/office/officeart/2005/8/layout/vList5"/>
    <dgm:cxn modelId="{758C2129-43F0-4A0E-9991-CE093BB05033}" type="presParOf" srcId="{6E57A312-C5F9-4FEF-A227-BF1C9445B131}" destId="{58776467-16B3-4938-852F-C4B0E2D43BFD}" srcOrd="3" destOrd="0" presId="urn:microsoft.com/office/officeart/2005/8/layout/vList5"/>
    <dgm:cxn modelId="{D65FD674-F030-49EE-83E2-6CEBFD16E9D2}" type="presParOf" srcId="{6E57A312-C5F9-4FEF-A227-BF1C9445B131}" destId="{38B59923-CAF3-4BF8-AC69-EE035C0DC770}" srcOrd="4" destOrd="0" presId="urn:microsoft.com/office/officeart/2005/8/layout/vList5"/>
    <dgm:cxn modelId="{9661A49C-EFB9-4401-8961-58BD8D306869}" type="presParOf" srcId="{38B59923-CAF3-4BF8-AC69-EE035C0DC770}" destId="{72371C87-AE51-4AD6-AF05-0F7ACC02288F}" srcOrd="0" destOrd="0" presId="urn:microsoft.com/office/officeart/2005/8/layout/vList5"/>
    <dgm:cxn modelId="{F8525D7A-30D4-44D6-A06D-0B7FB8172EA8}" type="presParOf" srcId="{38B59923-CAF3-4BF8-AC69-EE035C0DC770}" destId="{AF6183B5-8C6C-4D98-A8E2-647AEFBF7098}" srcOrd="1" destOrd="0" presId="urn:microsoft.com/office/officeart/2005/8/layout/vList5"/>
    <dgm:cxn modelId="{FAA8CEEF-AACE-4C88-8E73-7BA4047B8642}" type="presParOf" srcId="{6E57A312-C5F9-4FEF-A227-BF1C9445B131}" destId="{D480AF99-BF22-4C12-B930-4735E292A708}" srcOrd="5" destOrd="0" presId="urn:microsoft.com/office/officeart/2005/8/layout/vList5"/>
    <dgm:cxn modelId="{6C252AEB-69CC-4431-AFFF-B7DF52CBCF32}" type="presParOf" srcId="{6E57A312-C5F9-4FEF-A227-BF1C9445B131}" destId="{2A52E16A-A91D-4370-B42E-7B6547344097}" srcOrd="6" destOrd="0" presId="urn:microsoft.com/office/officeart/2005/8/layout/vList5"/>
    <dgm:cxn modelId="{63E5E5B5-B74A-4D95-8583-0666377C8F35}" type="presParOf" srcId="{2A52E16A-A91D-4370-B42E-7B6547344097}" destId="{C103DA6C-CD6B-4694-A46B-C581828F6A0A}" srcOrd="0" destOrd="0" presId="urn:microsoft.com/office/officeart/2005/8/layout/vList5"/>
    <dgm:cxn modelId="{218FD2B8-AA0D-4308-9079-972E94B225A6}" type="presParOf" srcId="{2A52E16A-A91D-4370-B42E-7B6547344097}" destId="{D00BD1EF-CC64-4598-8640-B1FB71AD30D2}"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85FBF9-7A34-4F3F-AA97-B6EE09CE9573}">
      <dsp:nvSpPr>
        <dsp:cNvPr id="0" name=""/>
        <dsp:cNvSpPr/>
      </dsp:nvSpPr>
      <dsp:spPr>
        <a:xfrm>
          <a:off x="3607" y="776038"/>
          <a:ext cx="2099905" cy="83996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ca-ES" sz="1600" kern="1200" dirty="0" err="1" smtClean="0">
              <a:latin typeface="+mj-lt"/>
            </a:rPr>
            <a:t>Development</a:t>
          </a:r>
          <a:endParaRPr lang="es-ES" sz="1600" kern="1200" dirty="0">
            <a:latin typeface="+mj-lt"/>
          </a:endParaRPr>
        </a:p>
      </dsp:txBody>
      <dsp:txXfrm>
        <a:off x="423588" y="776038"/>
        <a:ext cx="1259943" cy="839962"/>
      </dsp:txXfrm>
    </dsp:sp>
    <dsp:sp modelId="{4303A008-2C5D-498C-AF06-DA6AFD97EE93}">
      <dsp:nvSpPr>
        <dsp:cNvPr id="0" name=""/>
        <dsp:cNvSpPr/>
      </dsp:nvSpPr>
      <dsp:spPr>
        <a:xfrm>
          <a:off x="1893522" y="776038"/>
          <a:ext cx="2099905" cy="83996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ca-ES" sz="1600" kern="1200" dirty="0" smtClean="0">
              <a:latin typeface="+mj-lt"/>
            </a:rPr>
            <a:t>Post-</a:t>
          </a:r>
          <a:r>
            <a:rPr lang="ca-ES" sz="1600" kern="1200" dirty="0" err="1" smtClean="0">
              <a:latin typeface="+mj-lt"/>
            </a:rPr>
            <a:t>development</a:t>
          </a:r>
          <a:endParaRPr lang="es-ES" sz="1600" kern="1200" dirty="0">
            <a:latin typeface="+mj-lt"/>
          </a:endParaRPr>
        </a:p>
      </dsp:txBody>
      <dsp:txXfrm>
        <a:off x="2313503" y="776038"/>
        <a:ext cx="1259943" cy="839962"/>
      </dsp:txXfrm>
    </dsp:sp>
    <dsp:sp modelId="{13B99A80-9EBB-473E-8A48-415336A3D520}">
      <dsp:nvSpPr>
        <dsp:cNvPr id="0" name=""/>
        <dsp:cNvSpPr/>
      </dsp:nvSpPr>
      <dsp:spPr>
        <a:xfrm>
          <a:off x="3783436" y="776038"/>
          <a:ext cx="2099905" cy="83996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ca-ES" sz="1600" kern="1200" dirty="0" smtClean="0">
              <a:latin typeface="+mj-lt"/>
            </a:rPr>
            <a:t>Degrowth</a:t>
          </a:r>
          <a:endParaRPr lang="es-ES" sz="1600" kern="1200" dirty="0">
            <a:latin typeface="+mj-lt"/>
          </a:endParaRPr>
        </a:p>
      </dsp:txBody>
      <dsp:txXfrm>
        <a:off x="4203417" y="776038"/>
        <a:ext cx="1259943" cy="839962"/>
      </dsp:txXfrm>
    </dsp:sp>
    <dsp:sp modelId="{816071EF-1199-45A8-A987-D058ED5B28B4}">
      <dsp:nvSpPr>
        <dsp:cNvPr id="0" name=""/>
        <dsp:cNvSpPr/>
      </dsp:nvSpPr>
      <dsp:spPr>
        <a:xfrm>
          <a:off x="5673351" y="776038"/>
          <a:ext cx="2099905" cy="83996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ca-ES" sz="1600" kern="1200" dirty="0" smtClean="0">
              <a:latin typeface="+mj-lt"/>
            </a:rPr>
            <a:t>SSE</a:t>
          </a:r>
          <a:endParaRPr lang="es-ES" sz="1600" kern="1200" dirty="0">
            <a:latin typeface="+mj-lt"/>
          </a:endParaRPr>
        </a:p>
      </dsp:txBody>
      <dsp:txXfrm>
        <a:off x="6093332" y="776038"/>
        <a:ext cx="1259943" cy="8399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E1712-4044-4F6D-B7F0-3B403D0175FC}">
      <dsp:nvSpPr>
        <dsp:cNvPr id="0" name=""/>
        <dsp:cNvSpPr/>
      </dsp:nvSpPr>
      <dsp:spPr>
        <a:xfrm>
          <a:off x="856006" y="36341"/>
          <a:ext cx="1744371" cy="1744371"/>
        </a:xfrm>
        <a:prstGeom prst="ellipse">
          <a:avLst/>
        </a:prstGeom>
        <a:solidFill>
          <a:schemeClr val="lt1">
            <a:alpha val="5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ca-ES" sz="1400" kern="1200" dirty="0" err="1" smtClean="0">
              <a:latin typeface="+mj-lt"/>
            </a:rPr>
            <a:t>Voluntary</a:t>
          </a:r>
          <a:r>
            <a:rPr lang="ca-ES" sz="1400" kern="1200" dirty="0" smtClean="0">
              <a:latin typeface="+mj-lt"/>
            </a:rPr>
            <a:t> </a:t>
          </a:r>
          <a:r>
            <a:rPr lang="ca-ES" sz="1400" kern="1200" dirty="0" err="1" smtClean="0">
              <a:latin typeface="+mj-lt"/>
            </a:rPr>
            <a:t>simplicity</a:t>
          </a:r>
          <a:endParaRPr lang="es-ES" sz="1400" kern="1200" dirty="0">
            <a:latin typeface="+mj-lt"/>
          </a:endParaRPr>
        </a:p>
      </dsp:txBody>
      <dsp:txXfrm>
        <a:off x="1088589" y="341605"/>
        <a:ext cx="1279205" cy="784966"/>
      </dsp:txXfrm>
    </dsp:sp>
    <dsp:sp modelId="{FA1F1B87-AD50-4C27-B320-9AF7067DD498}">
      <dsp:nvSpPr>
        <dsp:cNvPr id="0" name=""/>
        <dsp:cNvSpPr/>
      </dsp:nvSpPr>
      <dsp:spPr>
        <a:xfrm>
          <a:off x="1485433" y="1126572"/>
          <a:ext cx="1744371" cy="1744371"/>
        </a:xfrm>
        <a:prstGeom prst="ellipse">
          <a:avLst/>
        </a:prstGeom>
        <a:solidFill>
          <a:schemeClr val="lt1">
            <a:alpha val="5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ca-ES" sz="1400" kern="1200" dirty="0" err="1" smtClean="0">
              <a:latin typeface="+mj-lt"/>
            </a:rPr>
            <a:t>Collective</a:t>
          </a:r>
          <a:r>
            <a:rPr lang="ca-ES" sz="1400" kern="1200" dirty="0" smtClean="0">
              <a:latin typeface="+mj-lt"/>
            </a:rPr>
            <a:t> </a:t>
          </a:r>
          <a:r>
            <a:rPr lang="ca-ES" sz="1400" kern="1200" dirty="0" err="1" smtClean="0">
              <a:latin typeface="+mj-lt"/>
            </a:rPr>
            <a:t>action</a:t>
          </a:r>
          <a:endParaRPr lang="es-ES" sz="1400" kern="1200" dirty="0">
            <a:latin typeface="+mj-lt"/>
          </a:endParaRPr>
        </a:p>
      </dsp:txBody>
      <dsp:txXfrm>
        <a:off x="2018920" y="1577202"/>
        <a:ext cx="1046622" cy="959404"/>
      </dsp:txXfrm>
    </dsp:sp>
    <dsp:sp modelId="{90371075-90F2-40E1-8EDC-ED85B9BBFC31}">
      <dsp:nvSpPr>
        <dsp:cNvPr id="0" name=""/>
        <dsp:cNvSpPr/>
      </dsp:nvSpPr>
      <dsp:spPr>
        <a:xfrm>
          <a:off x="226579" y="1126572"/>
          <a:ext cx="1744371" cy="1744371"/>
        </a:xfrm>
        <a:prstGeom prst="ellipse">
          <a:avLst/>
        </a:prstGeom>
        <a:solidFill>
          <a:schemeClr val="lt1">
            <a:alpha val="5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ca-ES" sz="1400" kern="1200" dirty="0" err="1" smtClean="0">
              <a:latin typeface="+mj-lt"/>
            </a:rPr>
            <a:t>Political</a:t>
          </a:r>
          <a:r>
            <a:rPr lang="ca-ES" sz="1400" kern="1200" dirty="0" smtClean="0">
              <a:latin typeface="+mj-lt"/>
            </a:rPr>
            <a:t> </a:t>
          </a:r>
          <a:r>
            <a:rPr lang="ca-ES" sz="1400" kern="1200" dirty="0" err="1" smtClean="0">
              <a:latin typeface="+mj-lt"/>
            </a:rPr>
            <a:t>participation</a:t>
          </a:r>
          <a:endParaRPr lang="es-ES" sz="1400" kern="1200" dirty="0">
            <a:latin typeface="+mj-lt"/>
          </a:endParaRPr>
        </a:p>
      </dsp:txBody>
      <dsp:txXfrm>
        <a:off x="390840" y="1577202"/>
        <a:ext cx="1046622" cy="9594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8AC74-52DD-4BF0-AFE3-6EEAA89D0261}">
      <dsp:nvSpPr>
        <dsp:cNvPr id="0" name=""/>
        <dsp:cNvSpPr/>
      </dsp:nvSpPr>
      <dsp:spPr>
        <a:xfrm>
          <a:off x="3720" y="435257"/>
          <a:ext cx="1320952" cy="13209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noProof="0" dirty="0" smtClean="0">
              <a:latin typeface="+mj-lt"/>
            </a:rPr>
            <a:t>Social Economy (internal organization)</a:t>
          </a:r>
          <a:endParaRPr lang="en-GB" sz="1200" kern="1200" noProof="0" dirty="0">
            <a:latin typeface="+mj-lt"/>
          </a:endParaRPr>
        </a:p>
      </dsp:txBody>
      <dsp:txXfrm>
        <a:off x="197169" y="628706"/>
        <a:ext cx="934054" cy="934054"/>
      </dsp:txXfrm>
    </dsp:sp>
    <dsp:sp modelId="{E5E1FB48-7342-49DD-8A5C-C3BB92D3569A}">
      <dsp:nvSpPr>
        <dsp:cNvPr id="0" name=""/>
        <dsp:cNvSpPr/>
      </dsp:nvSpPr>
      <dsp:spPr>
        <a:xfrm>
          <a:off x="281121" y="1863471"/>
          <a:ext cx="766152" cy="766152"/>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a:off x="382674" y="2156448"/>
        <a:ext cx="563046" cy="180198"/>
      </dsp:txXfrm>
    </dsp:sp>
    <dsp:sp modelId="{F7E70B46-BA2A-414D-BA89-EF365AE97982}">
      <dsp:nvSpPr>
        <dsp:cNvPr id="0" name=""/>
        <dsp:cNvSpPr/>
      </dsp:nvSpPr>
      <dsp:spPr>
        <a:xfrm>
          <a:off x="801" y="2630749"/>
          <a:ext cx="1320952" cy="13209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noProof="0" dirty="0" smtClean="0">
              <a:latin typeface="+mj-lt"/>
            </a:rPr>
            <a:t>Solidarity Economy (public utility)</a:t>
          </a:r>
          <a:endParaRPr lang="en-GB" sz="1200" kern="1200" noProof="0" dirty="0">
            <a:latin typeface="+mj-lt"/>
          </a:endParaRPr>
        </a:p>
      </dsp:txBody>
      <dsp:txXfrm>
        <a:off x="194250" y="2824198"/>
        <a:ext cx="934054" cy="934054"/>
      </dsp:txXfrm>
    </dsp:sp>
    <dsp:sp modelId="{A9BE008F-5419-43CE-969D-25CE95B81F0E}">
      <dsp:nvSpPr>
        <dsp:cNvPr id="0" name=""/>
        <dsp:cNvSpPr/>
      </dsp:nvSpPr>
      <dsp:spPr>
        <a:xfrm rot="65723">
          <a:off x="1522838" y="1968246"/>
          <a:ext cx="420267" cy="4913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ES" sz="1000" kern="1200"/>
        </a:p>
      </dsp:txBody>
      <dsp:txXfrm>
        <a:off x="1522850" y="2065320"/>
        <a:ext cx="294187" cy="294836"/>
      </dsp:txXfrm>
    </dsp:sp>
    <dsp:sp modelId="{0DE06848-13DE-40DC-9849-AA0BE6E9CF69}">
      <dsp:nvSpPr>
        <dsp:cNvPr id="0" name=""/>
        <dsp:cNvSpPr/>
      </dsp:nvSpPr>
      <dsp:spPr>
        <a:xfrm>
          <a:off x="2117245" y="925595"/>
          <a:ext cx="2641905" cy="264190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en-GB" sz="3300" kern="1200" noProof="0" dirty="0" smtClean="0">
              <a:latin typeface="+mj-lt"/>
            </a:rPr>
            <a:t>Social and Solidarity Economy</a:t>
          </a:r>
          <a:endParaRPr lang="en-GB" sz="3300" kern="1200" noProof="0" dirty="0">
            <a:latin typeface="+mj-lt"/>
          </a:endParaRPr>
        </a:p>
      </dsp:txBody>
      <dsp:txXfrm>
        <a:off x="2504143" y="1312493"/>
        <a:ext cx="1868109" cy="18681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694919-37F1-41EC-936E-499545FA97F5}">
      <dsp:nvSpPr>
        <dsp:cNvPr id="0" name=""/>
        <dsp:cNvSpPr/>
      </dsp:nvSpPr>
      <dsp:spPr>
        <a:xfrm rot="5400000">
          <a:off x="4879186" y="-1975118"/>
          <a:ext cx="818162" cy="49771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GB" sz="2400" kern="1200" noProof="0" dirty="0" smtClean="0">
              <a:latin typeface="+mj-lt"/>
            </a:rPr>
            <a:t>Recognize the existence of social enterprises in the market</a:t>
          </a:r>
          <a:endParaRPr lang="en-GB" sz="2400" kern="1200" noProof="0" dirty="0">
            <a:latin typeface="+mj-lt"/>
          </a:endParaRPr>
        </a:p>
      </dsp:txBody>
      <dsp:txXfrm rot="-5400000">
        <a:off x="2799672" y="144335"/>
        <a:ext cx="4937253" cy="738284"/>
      </dsp:txXfrm>
    </dsp:sp>
    <dsp:sp modelId="{A1B87C2C-C125-4DA9-B786-7E666003B21A}">
      <dsp:nvSpPr>
        <dsp:cNvPr id="0" name=""/>
        <dsp:cNvSpPr/>
      </dsp:nvSpPr>
      <dsp:spPr>
        <a:xfrm>
          <a:off x="0" y="2126"/>
          <a:ext cx="2799671" cy="10227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GB" sz="2500" kern="1200" noProof="0" dirty="0" smtClean="0">
              <a:latin typeface="+mj-lt"/>
            </a:rPr>
            <a:t>Social-liberal</a:t>
          </a:r>
          <a:endParaRPr lang="en-GB" sz="2500" kern="1200" noProof="0" dirty="0">
            <a:latin typeface="+mj-lt"/>
          </a:endParaRPr>
        </a:p>
      </dsp:txBody>
      <dsp:txXfrm>
        <a:off x="49924" y="52050"/>
        <a:ext cx="2699823" cy="922855"/>
      </dsp:txXfrm>
    </dsp:sp>
    <dsp:sp modelId="{149E5B6C-BB13-4EFC-A94E-7C7986485BEA}">
      <dsp:nvSpPr>
        <dsp:cNvPr id="0" name=""/>
        <dsp:cNvSpPr/>
      </dsp:nvSpPr>
      <dsp:spPr>
        <a:xfrm rot="5400000">
          <a:off x="4879186" y="-901279"/>
          <a:ext cx="818162" cy="49771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GB" sz="2400" kern="1200" noProof="0" dirty="0" smtClean="0">
              <a:latin typeface="+mj-lt"/>
            </a:rPr>
            <a:t>Plural economy </a:t>
          </a:r>
          <a:endParaRPr lang="en-GB" sz="2400" kern="1200" noProof="0" dirty="0">
            <a:latin typeface="+mj-lt"/>
          </a:endParaRPr>
        </a:p>
      </dsp:txBody>
      <dsp:txXfrm rot="-5400000">
        <a:off x="2799672" y="1218174"/>
        <a:ext cx="4937253" cy="738284"/>
      </dsp:txXfrm>
    </dsp:sp>
    <dsp:sp modelId="{D2E7A1C1-36C3-413A-95B2-37CA1D733A99}">
      <dsp:nvSpPr>
        <dsp:cNvPr id="0" name=""/>
        <dsp:cNvSpPr/>
      </dsp:nvSpPr>
      <dsp:spPr>
        <a:xfrm>
          <a:off x="0" y="1075964"/>
          <a:ext cx="2799671" cy="10227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GB" sz="2500" kern="1200" noProof="0" dirty="0" smtClean="0">
              <a:latin typeface="+mj-lt"/>
            </a:rPr>
            <a:t>Democratization of the economy</a:t>
          </a:r>
          <a:endParaRPr lang="en-GB" sz="2500" kern="1200" noProof="0" dirty="0">
            <a:latin typeface="+mj-lt"/>
          </a:endParaRPr>
        </a:p>
      </dsp:txBody>
      <dsp:txXfrm>
        <a:off x="49924" y="1125888"/>
        <a:ext cx="2699823" cy="922855"/>
      </dsp:txXfrm>
    </dsp:sp>
    <dsp:sp modelId="{68D2AECB-4B66-4770-8AD7-CA72FB5C6E7C}">
      <dsp:nvSpPr>
        <dsp:cNvPr id="0" name=""/>
        <dsp:cNvSpPr/>
      </dsp:nvSpPr>
      <dsp:spPr>
        <a:xfrm rot="5400000">
          <a:off x="4879186" y="172558"/>
          <a:ext cx="818162" cy="49771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GB" sz="2400" kern="1200" noProof="0" dirty="0" smtClean="0">
              <a:latin typeface="+mj-lt"/>
            </a:rPr>
            <a:t>SSE as a basis for an alternative economy</a:t>
          </a:r>
          <a:endParaRPr lang="en-GB" sz="2400" kern="1200" noProof="0" dirty="0">
            <a:latin typeface="+mj-lt"/>
          </a:endParaRPr>
        </a:p>
      </dsp:txBody>
      <dsp:txXfrm rot="-5400000">
        <a:off x="2799672" y="2292012"/>
        <a:ext cx="4937253" cy="738284"/>
      </dsp:txXfrm>
    </dsp:sp>
    <dsp:sp modelId="{D04057B8-FB51-4FA5-AAB1-761CB62BB863}">
      <dsp:nvSpPr>
        <dsp:cNvPr id="0" name=""/>
        <dsp:cNvSpPr/>
      </dsp:nvSpPr>
      <dsp:spPr>
        <a:xfrm>
          <a:off x="0" y="2149803"/>
          <a:ext cx="2799671" cy="10227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GB" sz="2500" kern="1200" noProof="0" dirty="0" smtClean="0">
              <a:latin typeface="+mj-lt"/>
            </a:rPr>
            <a:t>Post-capitalist</a:t>
          </a:r>
          <a:endParaRPr lang="en-GB" sz="2500" kern="1200" noProof="0" dirty="0">
            <a:latin typeface="+mj-lt"/>
          </a:endParaRPr>
        </a:p>
      </dsp:txBody>
      <dsp:txXfrm>
        <a:off x="49924" y="2199727"/>
        <a:ext cx="2699823" cy="922855"/>
      </dsp:txXfrm>
    </dsp:sp>
    <dsp:sp modelId="{2872DFDA-0F86-43BD-99E0-4DFA4883950B}">
      <dsp:nvSpPr>
        <dsp:cNvPr id="0" name=""/>
        <dsp:cNvSpPr/>
      </dsp:nvSpPr>
      <dsp:spPr>
        <a:xfrm rot="5400000">
          <a:off x="4879186" y="1246397"/>
          <a:ext cx="818162" cy="49771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GB" sz="2400" kern="1200" noProof="0" dirty="0" smtClean="0">
              <a:latin typeface="+mj-lt"/>
            </a:rPr>
            <a:t>SSE as a path towards a sustainable </a:t>
          </a:r>
          <a:r>
            <a:rPr lang="en-GB" sz="2400" kern="1200" noProof="0" dirty="0" err="1" smtClean="0">
              <a:latin typeface="+mj-lt"/>
            </a:rPr>
            <a:t>degrowth</a:t>
          </a:r>
          <a:endParaRPr lang="en-GB" sz="2400" kern="1200" noProof="0" dirty="0">
            <a:latin typeface="+mj-lt"/>
          </a:endParaRPr>
        </a:p>
      </dsp:txBody>
      <dsp:txXfrm rot="-5400000">
        <a:off x="2799672" y="3365851"/>
        <a:ext cx="4937253" cy="738284"/>
      </dsp:txXfrm>
    </dsp:sp>
    <dsp:sp modelId="{285B32F3-28DD-40F7-B04B-F685566A5AAE}">
      <dsp:nvSpPr>
        <dsp:cNvPr id="0" name=""/>
        <dsp:cNvSpPr/>
      </dsp:nvSpPr>
      <dsp:spPr>
        <a:xfrm>
          <a:off x="0" y="3223642"/>
          <a:ext cx="2799671" cy="10227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GB" sz="2500" kern="1200" noProof="0" dirty="0" smtClean="0">
              <a:latin typeface="+mj-lt"/>
            </a:rPr>
            <a:t>Post-development</a:t>
          </a:r>
          <a:endParaRPr lang="en-GB" sz="2500" kern="1200" noProof="0" dirty="0">
            <a:latin typeface="+mj-lt"/>
          </a:endParaRPr>
        </a:p>
      </dsp:txBody>
      <dsp:txXfrm>
        <a:off x="49924" y="3273566"/>
        <a:ext cx="2699823" cy="9228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D726BB-858A-45EA-9DA2-DC2709AB66FF}">
      <dsp:nvSpPr>
        <dsp:cNvPr id="0" name=""/>
        <dsp:cNvSpPr/>
      </dsp:nvSpPr>
      <dsp:spPr>
        <a:xfrm>
          <a:off x="0" y="37936"/>
          <a:ext cx="1661512" cy="166159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noProof="0" dirty="0" err="1" smtClean="0">
              <a:latin typeface="+mj-lt"/>
            </a:rPr>
            <a:t>Lucrativity</a:t>
          </a:r>
          <a:endParaRPr lang="en-GB" sz="1300" kern="1200" noProof="0" dirty="0">
            <a:latin typeface="+mj-lt"/>
          </a:endParaRPr>
        </a:p>
      </dsp:txBody>
      <dsp:txXfrm>
        <a:off x="243323" y="281271"/>
        <a:ext cx="1174866" cy="1174926"/>
      </dsp:txXfrm>
    </dsp:sp>
    <dsp:sp modelId="{742D0BB3-8948-4576-B6FC-560EAD12EE28}">
      <dsp:nvSpPr>
        <dsp:cNvPr id="0" name=""/>
        <dsp:cNvSpPr/>
      </dsp:nvSpPr>
      <dsp:spPr>
        <a:xfrm>
          <a:off x="863030" y="1108779"/>
          <a:ext cx="1661512" cy="166159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noProof="0" dirty="0" err="1" smtClean="0">
              <a:latin typeface="+mj-lt"/>
            </a:rPr>
            <a:t>Relocalization</a:t>
          </a:r>
          <a:endParaRPr lang="en-GB" sz="1300" kern="1200" noProof="0" dirty="0">
            <a:latin typeface="+mj-lt"/>
          </a:endParaRPr>
        </a:p>
      </dsp:txBody>
      <dsp:txXfrm>
        <a:off x="1106353" y="1352114"/>
        <a:ext cx="1174866" cy="1174926"/>
      </dsp:txXfrm>
    </dsp:sp>
    <dsp:sp modelId="{80511288-45FB-4790-AAE7-96EA512E82A3}">
      <dsp:nvSpPr>
        <dsp:cNvPr id="0" name=""/>
        <dsp:cNvSpPr/>
      </dsp:nvSpPr>
      <dsp:spPr>
        <a:xfrm>
          <a:off x="1726060" y="37936"/>
          <a:ext cx="1661512" cy="166159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noProof="0" dirty="0" smtClean="0">
              <a:latin typeface="+mj-lt"/>
            </a:rPr>
            <a:t>Environment</a:t>
          </a:r>
          <a:endParaRPr lang="en-GB" sz="1300" kern="1200" noProof="0" dirty="0">
            <a:latin typeface="+mj-lt"/>
          </a:endParaRPr>
        </a:p>
      </dsp:txBody>
      <dsp:txXfrm>
        <a:off x="1969383" y="281271"/>
        <a:ext cx="1174866" cy="1174926"/>
      </dsp:txXfrm>
    </dsp:sp>
    <dsp:sp modelId="{405D4DC7-2BF2-48C5-B7F6-F55243CFE1FC}">
      <dsp:nvSpPr>
        <dsp:cNvPr id="0" name=""/>
        <dsp:cNvSpPr/>
      </dsp:nvSpPr>
      <dsp:spPr>
        <a:xfrm>
          <a:off x="2589090" y="1108779"/>
          <a:ext cx="1661512" cy="166159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noProof="0" dirty="0" smtClean="0">
              <a:latin typeface="+mj-lt"/>
            </a:rPr>
            <a:t>Relation to work</a:t>
          </a:r>
          <a:endParaRPr lang="en-GB" sz="1300" kern="1200" noProof="0" dirty="0">
            <a:latin typeface="+mj-lt"/>
          </a:endParaRPr>
        </a:p>
      </dsp:txBody>
      <dsp:txXfrm>
        <a:off x="2832413" y="1352114"/>
        <a:ext cx="1174866" cy="1174926"/>
      </dsp:txXfrm>
    </dsp:sp>
    <dsp:sp modelId="{6A5FBC19-0072-4A8A-BFDE-36D7B65C0A29}">
      <dsp:nvSpPr>
        <dsp:cNvPr id="0" name=""/>
        <dsp:cNvSpPr/>
      </dsp:nvSpPr>
      <dsp:spPr>
        <a:xfrm>
          <a:off x="3452121" y="37936"/>
          <a:ext cx="1661512" cy="166159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noProof="0" dirty="0" smtClean="0">
              <a:latin typeface="+mj-lt"/>
            </a:rPr>
            <a:t>Collective interest</a:t>
          </a:r>
          <a:endParaRPr lang="en-GB" sz="1300" kern="1200" noProof="0" dirty="0">
            <a:latin typeface="+mj-lt"/>
          </a:endParaRPr>
        </a:p>
      </dsp:txBody>
      <dsp:txXfrm>
        <a:off x="3695444" y="281271"/>
        <a:ext cx="1174866" cy="1174926"/>
      </dsp:txXfrm>
    </dsp:sp>
    <dsp:sp modelId="{4C26F76B-9D37-48E5-8921-656B852C2047}">
      <dsp:nvSpPr>
        <dsp:cNvPr id="0" name=""/>
        <dsp:cNvSpPr/>
      </dsp:nvSpPr>
      <dsp:spPr>
        <a:xfrm>
          <a:off x="4315151" y="1108779"/>
          <a:ext cx="1661512" cy="166159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noProof="0" dirty="0" smtClean="0">
              <a:latin typeface="+mj-lt"/>
            </a:rPr>
            <a:t>Democracy</a:t>
          </a:r>
          <a:endParaRPr lang="en-GB" sz="1300" kern="1200" noProof="0" dirty="0">
            <a:latin typeface="+mj-lt"/>
          </a:endParaRPr>
        </a:p>
      </dsp:txBody>
      <dsp:txXfrm>
        <a:off x="4558474" y="1352114"/>
        <a:ext cx="1174866" cy="117492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A6A8BE-C157-4EBA-BFB4-6FB1A65E0F97}">
      <dsp:nvSpPr>
        <dsp:cNvPr id="0" name=""/>
        <dsp:cNvSpPr/>
      </dsp:nvSpPr>
      <dsp:spPr>
        <a:xfrm rot="5400000">
          <a:off x="4350495" y="-2262269"/>
          <a:ext cx="1271904" cy="579644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kern="1200" noProof="0" dirty="0" smtClean="0">
              <a:latin typeface="+mj-lt"/>
            </a:rPr>
            <a:t>Lack of information (CO2, ecological footprint)</a:t>
          </a:r>
          <a:endParaRPr lang="en-GB" sz="1600" kern="1200" noProof="0" dirty="0">
            <a:latin typeface="+mj-lt"/>
          </a:endParaRPr>
        </a:p>
        <a:p>
          <a:pPr marL="171450" lvl="1" indent="-171450" algn="l" defTabSz="711200">
            <a:lnSpc>
              <a:spcPct val="90000"/>
            </a:lnSpc>
            <a:spcBef>
              <a:spcPct val="0"/>
            </a:spcBef>
            <a:spcAft>
              <a:spcPct val="15000"/>
            </a:spcAft>
            <a:buChar char="••"/>
          </a:pPr>
          <a:r>
            <a:rPr lang="en-GB" sz="1600" kern="1200" noProof="0" dirty="0" smtClean="0">
              <a:latin typeface="+mj-lt"/>
            </a:rPr>
            <a:t>Wide range of answers : 1 participant haven’t heard about </a:t>
          </a:r>
          <a:r>
            <a:rPr lang="en-GB" sz="1600" kern="1200" noProof="0" dirty="0" err="1" smtClean="0">
              <a:latin typeface="+mj-lt"/>
            </a:rPr>
            <a:t>degrowth</a:t>
          </a:r>
          <a:r>
            <a:rPr lang="en-GB" sz="1600" kern="1200" noProof="0" dirty="0" smtClean="0">
              <a:latin typeface="+mj-lt"/>
            </a:rPr>
            <a:t>. Emphasis: ecological dimension, well-being</a:t>
          </a:r>
          <a:endParaRPr lang="en-GB" sz="1600" kern="1200" noProof="0" dirty="0">
            <a:latin typeface="+mj-lt"/>
          </a:endParaRPr>
        </a:p>
        <a:p>
          <a:pPr marL="171450" lvl="1" indent="-171450" algn="l" defTabSz="711200">
            <a:lnSpc>
              <a:spcPct val="90000"/>
            </a:lnSpc>
            <a:spcBef>
              <a:spcPct val="0"/>
            </a:spcBef>
            <a:spcAft>
              <a:spcPct val="15000"/>
            </a:spcAft>
            <a:buChar char="••"/>
          </a:pPr>
          <a:r>
            <a:rPr lang="en-GB" sz="1600" kern="1200" noProof="0" dirty="0" smtClean="0">
              <a:latin typeface="+mj-lt"/>
            </a:rPr>
            <a:t>Limitations for small structures (social vs. Environmental)</a:t>
          </a:r>
          <a:endParaRPr lang="en-GB" sz="1600" kern="1200" noProof="0" dirty="0">
            <a:latin typeface="+mj-lt"/>
          </a:endParaRPr>
        </a:p>
      </dsp:txBody>
      <dsp:txXfrm rot="-5400000">
        <a:off x="2088226" y="62089"/>
        <a:ext cx="5734354" cy="1147726"/>
      </dsp:txXfrm>
    </dsp:sp>
    <dsp:sp modelId="{7EFF7DFD-830C-4AAB-830F-163535728F97}">
      <dsp:nvSpPr>
        <dsp:cNvPr id="0" name=""/>
        <dsp:cNvSpPr/>
      </dsp:nvSpPr>
      <dsp:spPr>
        <a:xfrm>
          <a:off x="0" y="0"/>
          <a:ext cx="1967249" cy="13318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GB" sz="2400" kern="1200" noProof="0" dirty="0" smtClean="0">
              <a:latin typeface="+mj-lt"/>
            </a:rPr>
            <a:t>Ecology</a:t>
          </a:r>
          <a:endParaRPr lang="en-GB" sz="2400" kern="1200" noProof="0" dirty="0">
            <a:latin typeface="+mj-lt"/>
          </a:endParaRPr>
        </a:p>
      </dsp:txBody>
      <dsp:txXfrm>
        <a:off x="65018" y="65018"/>
        <a:ext cx="1837213" cy="1201858"/>
      </dsp:txXfrm>
    </dsp:sp>
    <dsp:sp modelId="{2999C590-7219-45DC-A456-74F8D5A4716C}">
      <dsp:nvSpPr>
        <dsp:cNvPr id="0" name=""/>
        <dsp:cNvSpPr/>
      </dsp:nvSpPr>
      <dsp:spPr>
        <a:xfrm rot="5400000">
          <a:off x="4486223" y="-878597"/>
          <a:ext cx="1072885" cy="586888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kern="1200" noProof="0" dirty="0" smtClean="0">
              <a:latin typeface="+mj-lt"/>
            </a:rPr>
            <a:t>75% of supply, 81% of demand </a:t>
          </a:r>
          <a:r>
            <a:rPr lang="en-GB" sz="1600" kern="1200" noProof="0" dirty="0" smtClean="0">
              <a:latin typeface="+mj-lt"/>
              <a:sym typeface="Wingdings" panose="05000000000000000000" pitchFamily="2" charset="2"/>
            </a:rPr>
            <a:t> &lt; 80km (French law) </a:t>
          </a:r>
          <a:endParaRPr lang="en-GB" sz="1600" kern="1200" noProof="0" dirty="0">
            <a:latin typeface="+mj-lt"/>
          </a:endParaRPr>
        </a:p>
      </dsp:txBody>
      <dsp:txXfrm rot="-5400000">
        <a:off x="2088225" y="1571775"/>
        <a:ext cx="5816507" cy="968137"/>
      </dsp:txXfrm>
    </dsp:sp>
    <dsp:sp modelId="{6CE0C809-43A6-4B96-B2F2-503461340941}">
      <dsp:nvSpPr>
        <dsp:cNvPr id="0" name=""/>
        <dsp:cNvSpPr/>
      </dsp:nvSpPr>
      <dsp:spPr>
        <a:xfrm>
          <a:off x="0" y="1370202"/>
          <a:ext cx="1967249" cy="13318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GB" sz="2400" kern="1200" noProof="0" dirty="0" smtClean="0">
              <a:latin typeface="+mj-lt"/>
            </a:rPr>
            <a:t>Territory</a:t>
          </a:r>
          <a:endParaRPr lang="en-GB" sz="2800" kern="1200" noProof="0" dirty="0">
            <a:latin typeface="+mj-lt"/>
          </a:endParaRPr>
        </a:p>
      </dsp:txBody>
      <dsp:txXfrm>
        <a:off x="65018" y="1435220"/>
        <a:ext cx="1837213" cy="1201858"/>
      </dsp:txXfrm>
    </dsp:sp>
    <dsp:sp modelId="{AF6183B5-8C6C-4D98-A8E2-647AEFBF7098}">
      <dsp:nvSpPr>
        <dsp:cNvPr id="0" name=""/>
        <dsp:cNvSpPr/>
      </dsp:nvSpPr>
      <dsp:spPr>
        <a:xfrm rot="5400000">
          <a:off x="4466599" y="543087"/>
          <a:ext cx="1112134" cy="586888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kern="1200" noProof="0" dirty="0" smtClean="0">
              <a:latin typeface="+mj-lt"/>
            </a:rPr>
            <a:t>97.67% SME (micro-</a:t>
          </a:r>
          <a:r>
            <a:rPr lang="en-GB" sz="1600" kern="1200" noProof="0" dirty="0" err="1" smtClean="0">
              <a:latin typeface="+mj-lt"/>
            </a:rPr>
            <a:t>entreprises</a:t>
          </a:r>
          <a:r>
            <a:rPr lang="en-GB" sz="1600" kern="1200" noProof="0" dirty="0" smtClean="0">
              <a:latin typeface="+mj-lt"/>
            </a:rPr>
            <a:t>, &lt;9)</a:t>
          </a:r>
          <a:endParaRPr lang="en-GB" sz="1600" kern="1200" noProof="0" dirty="0">
            <a:latin typeface="+mj-lt"/>
          </a:endParaRPr>
        </a:p>
        <a:p>
          <a:pPr marL="171450" lvl="1" indent="-171450" algn="l" defTabSz="711200">
            <a:lnSpc>
              <a:spcPct val="90000"/>
            </a:lnSpc>
            <a:spcBef>
              <a:spcPct val="0"/>
            </a:spcBef>
            <a:spcAft>
              <a:spcPct val="15000"/>
            </a:spcAft>
            <a:buChar char="••"/>
          </a:pPr>
          <a:r>
            <a:rPr lang="en-US" sz="1600" kern="1200" dirty="0">
              <a:latin typeface="+mj-lt"/>
            </a:rPr>
            <a:t>48% of participants work between 50%-90%, 42% of participants work at 50% or less, 6% work full time</a:t>
          </a:r>
          <a:endParaRPr lang="es-ES" sz="1600" kern="1200" dirty="0">
            <a:latin typeface="+mj-lt"/>
          </a:endParaRPr>
        </a:p>
        <a:p>
          <a:pPr marL="171450" lvl="1" indent="-171450" algn="l" defTabSz="711200">
            <a:lnSpc>
              <a:spcPct val="90000"/>
            </a:lnSpc>
            <a:spcBef>
              <a:spcPct val="0"/>
            </a:spcBef>
            <a:spcAft>
              <a:spcPct val="15000"/>
            </a:spcAft>
            <a:buChar char="••"/>
          </a:pPr>
          <a:r>
            <a:rPr lang="en-US" sz="1600" kern="1200" dirty="0">
              <a:latin typeface="+mj-lt"/>
            </a:rPr>
            <a:t>91% say to respect democratic internal rules</a:t>
          </a:r>
          <a:endParaRPr lang="es-ES" sz="1600" kern="1200" dirty="0">
            <a:latin typeface="+mj-lt"/>
          </a:endParaRPr>
        </a:p>
      </dsp:txBody>
      <dsp:txXfrm rot="-5400000">
        <a:off x="2088226" y="2975750"/>
        <a:ext cx="5814591" cy="1003554"/>
      </dsp:txXfrm>
    </dsp:sp>
    <dsp:sp modelId="{72371C87-AE51-4AD6-AF05-0F7ACC02288F}">
      <dsp:nvSpPr>
        <dsp:cNvPr id="0" name=""/>
        <dsp:cNvSpPr/>
      </dsp:nvSpPr>
      <dsp:spPr>
        <a:xfrm>
          <a:off x="0" y="2791887"/>
          <a:ext cx="1967249" cy="13318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a:lnSpc>
              <a:spcPct val="90000"/>
            </a:lnSpc>
            <a:spcBef>
              <a:spcPct val="0"/>
            </a:spcBef>
            <a:spcAft>
              <a:spcPct val="35000"/>
            </a:spcAft>
          </a:pPr>
          <a:r>
            <a:rPr lang="ca-ES" sz="2300" kern="1200" dirty="0" smtClean="0">
              <a:latin typeface="+mj-lt"/>
            </a:rPr>
            <a:t>Organization</a:t>
          </a:r>
          <a:endParaRPr lang="es-ES" sz="2300" kern="1200" dirty="0">
            <a:latin typeface="+mj-lt"/>
          </a:endParaRPr>
        </a:p>
      </dsp:txBody>
      <dsp:txXfrm>
        <a:off x="65018" y="2856905"/>
        <a:ext cx="1837213" cy="1201858"/>
      </dsp:txXfrm>
    </dsp:sp>
    <dsp:sp modelId="{D00BD1EF-CC64-4598-8640-B1FB71AD30D2}">
      <dsp:nvSpPr>
        <dsp:cNvPr id="0" name=""/>
        <dsp:cNvSpPr/>
      </dsp:nvSpPr>
      <dsp:spPr>
        <a:xfrm rot="5400000">
          <a:off x="4461464" y="1803221"/>
          <a:ext cx="1132089" cy="587856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GB" sz="1600" kern="1200" noProof="0" dirty="0" smtClean="0">
              <a:latin typeface="+mj-lt"/>
            </a:rPr>
            <a:t>Slow (51%), short (31%) and semi-fast (18%) consumption goods</a:t>
          </a:r>
          <a:endParaRPr lang="en-GB" sz="1600" kern="1200" noProof="0" dirty="0">
            <a:latin typeface="+mj-lt"/>
          </a:endParaRPr>
        </a:p>
        <a:p>
          <a:pPr marL="171450" lvl="1" indent="-171450" algn="l" defTabSz="711200">
            <a:lnSpc>
              <a:spcPct val="90000"/>
            </a:lnSpc>
            <a:spcBef>
              <a:spcPct val="0"/>
            </a:spcBef>
            <a:spcAft>
              <a:spcPct val="15000"/>
            </a:spcAft>
            <a:buChar char="••"/>
          </a:pPr>
          <a:r>
            <a:rPr lang="en-US" sz="1600" kern="1200" dirty="0">
              <a:latin typeface="+mj-lt"/>
            </a:rPr>
            <a:t>Limited relevance of the question (services vs. Products)</a:t>
          </a:r>
          <a:endParaRPr lang="es-ES" sz="1600" kern="1200" dirty="0">
            <a:latin typeface="+mj-lt"/>
          </a:endParaRPr>
        </a:p>
      </dsp:txBody>
      <dsp:txXfrm rot="-5400000">
        <a:off x="2088225" y="4231724"/>
        <a:ext cx="5823304" cy="1021561"/>
      </dsp:txXfrm>
    </dsp:sp>
    <dsp:sp modelId="{C103DA6C-CD6B-4694-A46B-C581828F6A0A}">
      <dsp:nvSpPr>
        <dsp:cNvPr id="0" name=""/>
        <dsp:cNvSpPr/>
      </dsp:nvSpPr>
      <dsp:spPr>
        <a:xfrm>
          <a:off x="29413" y="4248472"/>
          <a:ext cx="1930545" cy="10979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GB" sz="2400" kern="1200" noProof="0" dirty="0" smtClean="0">
              <a:latin typeface="+mj-lt"/>
            </a:rPr>
            <a:t>Production</a:t>
          </a:r>
          <a:endParaRPr lang="en-GB" sz="2400" kern="1200" noProof="0" dirty="0">
            <a:latin typeface="+mj-lt"/>
          </a:endParaRPr>
        </a:p>
      </dsp:txBody>
      <dsp:txXfrm>
        <a:off x="83011" y="4302070"/>
        <a:ext cx="1823349" cy="990759"/>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ings+Icon#1">
  <dgm:title val="Círculos interconectados"/>
  <dgm:desc val="Se usa para mostrar ideas o conceptos superpuestos o interconectados. Las siete primeras líneas del texto de nivel 1 se corresponden con un círculo. El texto sin usar no aparece, pero sigue estando disponible si cambia de diseño.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A96C5E-B013-498B-BEA3-DB49DA5D34DE}" type="datetimeFigureOut">
              <a:rPr lang="es-ES" smtClean="0"/>
              <a:t>27/08/2014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7FC04C-0A58-4E1B-8FAE-EAF1F3736C78}" type="slidenum">
              <a:rPr lang="es-ES" smtClean="0"/>
              <a:t>‹Nº›</a:t>
            </a:fld>
            <a:endParaRPr lang="es-ES"/>
          </a:p>
        </p:txBody>
      </p:sp>
    </p:spTree>
    <p:extLst>
      <p:ext uri="{BB962C8B-B14F-4D97-AF65-F5344CB8AC3E}">
        <p14:creationId xmlns:p14="http://schemas.microsoft.com/office/powerpoint/2010/main" val="1728032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1C7FC04C-0A58-4E1B-8FAE-EAF1F3736C78}" type="slidenum">
              <a:rPr lang="es-ES" smtClean="0"/>
              <a:t>1</a:t>
            </a:fld>
            <a:endParaRPr lang="es-ES"/>
          </a:p>
        </p:txBody>
      </p:sp>
    </p:spTree>
    <p:extLst>
      <p:ext uri="{BB962C8B-B14F-4D97-AF65-F5344CB8AC3E}">
        <p14:creationId xmlns:p14="http://schemas.microsoft.com/office/powerpoint/2010/main" val="3174067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1C7FC04C-0A58-4E1B-8FAE-EAF1F3736C78}" type="slidenum">
              <a:rPr lang="es-ES" smtClean="0"/>
              <a:t>15</a:t>
            </a:fld>
            <a:endParaRPr lang="es-ES"/>
          </a:p>
        </p:txBody>
      </p:sp>
    </p:spTree>
    <p:extLst>
      <p:ext uri="{BB962C8B-B14F-4D97-AF65-F5344CB8AC3E}">
        <p14:creationId xmlns:p14="http://schemas.microsoft.com/office/powerpoint/2010/main" val="1870557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1C7FC04C-0A58-4E1B-8FAE-EAF1F3736C78}" type="slidenum">
              <a:rPr lang="es-ES" smtClean="0"/>
              <a:t>16</a:t>
            </a:fld>
            <a:endParaRPr lang="es-ES"/>
          </a:p>
        </p:txBody>
      </p:sp>
    </p:spTree>
    <p:extLst>
      <p:ext uri="{BB962C8B-B14F-4D97-AF65-F5344CB8AC3E}">
        <p14:creationId xmlns:p14="http://schemas.microsoft.com/office/powerpoint/2010/main" val="898300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ca-ES" dirty="0" smtClean="0"/>
          </a:p>
        </p:txBody>
      </p:sp>
      <p:sp>
        <p:nvSpPr>
          <p:cNvPr id="4" name="3 Marcador de número de diapositiva"/>
          <p:cNvSpPr>
            <a:spLocks noGrp="1"/>
          </p:cNvSpPr>
          <p:nvPr>
            <p:ph type="sldNum" sz="quarter" idx="10"/>
          </p:nvPr>
        </p:nvSpPr>
        <p:spPr/>
        <p:txBody>
          <a:bodyPr/>
          <a:lstStyle/>
          <a:p>
            <a:fld id="{1C7FC04C-0A58-4E1B-8FAE-EAF1F3736C78}" type="slidenum">
              <a:rPr lang="es-ES" smtClean="0"/>
              <a:t>17</a:t>
            </a:fld>
            <a:endParaRPr lang="es-ES"/>
          </a:p>
        </p:txBody>
      </p:sp>
    </p:spTree>
    <p:extLst>
      <p:ext uri="{BB962C8B-B14F-4D97-AF65-F5344CB8AC3E}">
        <p14:creationId xmlns:p14="http://schemas.microsoft.com/office/powerpoint/2010/main" val="4228439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a:p>
        </p:txBody>
      </p:sp>
      <p:sp>
        <p:nvSpPr>
          <p:cNvPr id="4" name="Slide Number Placeholder 3"/>
          <p:cNvSpPr>
            <a:spLocks noGrp="1"/>
          </p:cNvSpPr>
          <p:nvPr>
            <p:ph type="sldNum" sz="quarter" idx="10"/>
          </p:nvPr>
        </p:nvSpPr>
        <p:spPr/>
        <p:txBody>
          <a:bodyPr/>
          <a:lstStyle/>
          <a:p>
            <a:fld id="{1C7FC04C-0A58-4E1B-8FAE-EAF1F3736C78}" type="slidenum">
              <a:rPr lang="es-ES" smtClean="0"/>
              <a:t>2</a:t>
            </a:fld>
            <a:endParaRPr lang="es-ES"/>
          </a:p>
        </p:txBody>
      </p:sp>
    </p:spTree>
    <p:extLst>
      <p:ext uri="{BB962C8B-B14F-4D97-AF65-F5344CB8AC3E}">
        <p14:creationId xmlns:p14="http://schemas.microsoft.com/office/powerpoint/2010/main" val="392440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1C7FC04C-0A58-4E1B-8FAE-EAF1F3736C78}" type="slidenum">
              <a:rPr lang="es-ES" smtClean="0"/>
              <a:t>3</a:t>
            </a:fld>
            <a:endParaRPr lang="es-ES"/>
          </a:p>
        </p:txBody>
      </p:sp>
    </p:spTree>
    <p:extLst>
      <p:ext uri="{BB962C8B-B14F-4D97-AF65-F5344CB8AC3E}">
        <p14:creationId xmlns:p14="http://schemas.microsoft.com/office/powerpoint/2010/main" val="1712934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1C7FC04C-0A58-4E1B-8FAE-EAF1F3736C78}" type="slidenum">
              <a:rPr lang="es-ES" smtClean="0"/>
              <a:t>4</a:t>
            </a:fld>
            <a:endParaRPr lang="es-ES"/>
          </a:p>
        </p:txBody>
      </p:sp>
    </p:spTree>
    <p:extLst>
      <p:ext uri="{BB962C8B-B14F-4D97-AF65-F5344CB8AC3E}">
        <p14:creationId xmlns:p14="http://schemas.microsoft.com/office/powerpoint/2010/main" val="3249258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1C7FC04C-0A58-4E1B-8FAE-EAF1F3736C78}" type="slidenum">
              <a:rPr lang="es-ES" smtClean="0"/>
              <a:t>5</a:t>
            </a:fld>
            <a:endParaRPr lang="es-ES"/>
          </a:p>
        </p:txBody>
      </p:sp>
    </p:spTree>
    <p:extLst>
      <p:ext uri="{BB962C8B-B14F-4D97-AF65-F5344CB8AC3E}">
        <p14:creationId xmlns:p14="http://schemas.microsoft.com/office/powerpoint/2010/main" val="145167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1C7FC04C-0A58-4E1B-8FAE-EAF1F3736C78}" type="slidenum">
              <a:rPr lang="es-ES" smtClean="0"/>
              <a:t>6</a:t>
            </a:fld>
            <a:endParaRPr lang="es-ES"/>
          </a:p>
        </p:txBody>
      </p:sp>
    </p:spTree>
    <p:extLst>
      <p:ext uri="{BB962C8B-B14F-4D97-AF65-F5344CB8AC3E}">
        <p14:creationId xmlns:p14="http://schemas.microsoft.com/office/powerpoint/2010/main" val="2529086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1C7FC04C-0A58-4E1B-8FAE-EAF1F3736C78}" type="slidenum">
              <a:rPr lang="es-ES" smtClean="0"/>
              <a:t>9</a:t>
            </a:fld>
            <a:endParaRPr lang="es-ES"/>
          </a:p>
        </p:txBody>
      </p:sp>
    </p:spTree>
    <p:extLst>
      <p:ext uri="{BB962C8B-B14F-4D97-AF65-F5344CB8AC3E}">
        <p14:creationId xmlns:p14="http://schemas.microsoft.com/office/powerpoint/2010/main" val="1898211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1C7FC04C-0A58-4E1B-8FAE-EAF1F3736C78}" type="slidenum">
              <a:rPr lang="es-ES" smtClean="0"/>
              <a:t>10</a:t>
            </a:fld>
            <a:endParaRPr lang="es-ES"/>
          </a:p>
        </p:txBody>
      </p:sp>
    </p:spTree>
    <p:extLst>
      <p:ext uri="{BB962C8B-B14F-4D97-AF65-F5344CB8AC3E}">
        <p14:creationId xmlns:p14="http://schemas.microsoft.com/office/powerpoint/2010/main" val="1982152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1C7FC04C-0A58-4E1B-8FAE-EAF1F3736C78}" type="slidenum">
              <a:rPr lang="es-ES" smtClean="0"/>
              <a:t>14</a:t>
            </a:fld>
            <a:endParaRPr lang="es-ES"/>
          </a:p>
        </p:txBody>
      </p:sp>
    </p:spTree>
    <p:extLst>
      <p:ext uri="{BB962C8B-B14F-4D97-AF65-F5344CB8AC3E}">
        <p14:creationId xmlns:p14="http://schemas.microsoft.com/office/powerpoint/2010/main" val="4205096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7C699F4-CCDE-45FB-A6F7-933E26D82E6F}" type="datetimeFigureOut">
              <a:rPr lang="es-ES" smtClean="0"/>
              <a:t>27/08/2014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EC6A06-CDB8-4858-9DEF-E2BA9FF7DF05}"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7C699F4-CCDE-45FB-A6F7-933E26D82E6F}" type="datetimeFigureOut">
              <a:rPr lang="es-ES" smtClean="0"/>
              <a:t>27/08/2014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EC6A06-CDB8-4858-9DEF-E2BA9FF7DF0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7C699F4-CCDE-45FB-A6F7-933E26D82E6F}" type="datetimeFigureOut">
              <a:rPr lang="es-ES" smtClean="0"/>
              <a:t>27/08/2014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EC6A06-CDB8-4858-9DEF-E2BA9FF7DF0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47C699F4-CCDE-45FB-A6F7-933E26D82E6F}" type="datetimeFigureOut">
              <a:rPr lang="es-ES" smtClean="0"/>
              <a:t>27/08/2014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EC6A06-CDB8-4858-9DEF-E2BA9FF7DF05}"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7C699F4-CCDE-45FB-A6F7-933E26D82E6F}" type="datetimeFigureOut">
              <a:rPr lang="es-ES" smtClean="0"/>
              <a:t>27/08/2014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EC6A06-CDB8-4858-9DEF-E2BA9FF7DF05}"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7C699F4-CCDE-45FB-A6F7-933E26D82E6F}" type="datetimeFigureOut">
              <a:rPr lang="es-ES" smtClean="0"/>
              <a:t>27/08/2014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7EC6A06-CDB8-4858-9DEF-E2BA9FF7DF05}"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47C699F4-CCDE-45FB-A6F7-933E26D82E6F}" type="datetimeFigureOut">
              <a:rPr lang="es-ES" smtClean="0"/>
              <a:t>27/08/2014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B7EC6A06-CDB8-4858-9DEF-E2BA9FF7DF05}"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47C699F4-CCDE-45FB-A6F7-933E26D82E6F}" type="datetimeFigureOut">
              <a:rPr lang="es-ES" smtClean="0"/>
              <a:t>27/08/2014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B7EC6A06-CDB8-4858-9DEF-E2BA9FF7DF0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699F4-CCDE-45FB-A6F7-933E26D82E6F}" type="datetimeFigureOut">
              <a:rPr lang="es-ES" smtClean="0"/>
              <a:t>27/08/2014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B7EC6A06-CDB8-4858-9DEF-E2BA9FF7DF0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7C699F4-CCDE-45FB-A6F7-933E26D82E6F}" type="datetimeFigureOut">
              <a:rPr lang="es-ES" smtClean="0"/>
              <a:t>27/08/2014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7EC6A06-CDB8-4858-9DEF-E2BA9FF7DF05}" type="slidenum">
              <a:rPr lang="es-ES" smtClean="0"/>
              <a:t>‹Nº›</a:t>
            </a:fld>
            <a:endParaRPr lang="es-ES"/>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47C699F4-CCDE-45FB-A6F7-933E26D82E6F}" type="datetimeFigureOut">
              <a:rPr lang="es-ES" smtClean="0"/>
              <a:t>27/08/2014</a:t>
            </a:fld>
            <a:endParaRPr lang="es-ES"/>
          </a:p>
        </p:txBody>
      </p:sp>
      <p:sp>
        <p:nvSpPr>
          <p:cNvPr id="9" name="Slide Number Placeholder 8"/>
          <p:cNvSpPr>
            <a:spLocks noGrp="1"/>
          </p:cNvSpPr>
          <p:nvPr>
            <p:ph type="sldNum" sz="quarter" idx="11"/>
          </p:nvPr>
        </p:nvSpPr>
        <p:spPr/>
        <p:txBody>
          <a:bodyPr/>
          <a:lstStyle/>
          <a:p>
            <a:fld id="{B7EC6A06-CDB8-4858-9DEF-E2BA9FF7DF05}" type="slidenum">
              <a:rPr lang="es-ES" smtClean="0"/>
              <a:t>‹Nº›</a:t>
            </a:fld>
            <a:endParaRPr lang="es-ES"/>
          </a:p>
        </p:txBody>
      </p:sp>
      <p:sp>
        <p:nvSpPr>
          <p:cNvPr id="10" name="Footer Placeholder 9"/>
          <p:cNvSpPr>
            <a:spLocks noGrp="1"/>
          </p:cNvSpPr>
          <p:nvPr>
            <p:ph type="ftr" sz="quarter" idx="12"/>
          </p:nvPr>
        </p:nvSpPr>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7EC6A06-CDB8-4858-9DEF-E2BA9FF7DF05}" type="slidenum">
              <a:rPr lang="es-ES" smtClean="0"/>
              <a:t>‹Nº›</a:t>
            </a:fld>
            <a:endParaRPr lang="es-E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E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7C699F4-CCDE-45FB-A6F7-933E26D82E6F}" type="datetimeFigureOut">
              <a:rPr lang="es-ES" smtClean="0"/>
              <a:t>27/08/2014</a:t>
            </a:fld>
            <a:endParaRPr lang="es-E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en.wiktionary.org/wiki/%CE%BA%CF%81%CE%AF%CF%83%CE%B9%CF%82#Ancient_Greek" TargetMode="External"/><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476672"/>
            <a:ext cx="7198568" cy="4094311"/>
          </a:xfrm>
        </p:spPr>
        <p:txBody>
          <a:bodyPr>
            <a:noAutofit/>
          </a:bodyPr>
          <a:lstStyle/>
          <a:p>
            <a:r>
              <a:rPr lang="en-GB" sz="5400" dirty="0" smtClean="0"/>
              <a:t>SSE as a Transitional Path Towards a Degrowth Society</a:t>
            </a:r>
            <a:r>
              <a:rPr lang="ca-ES" sz="5400" dirty="0" smtClean="0"/>
              <a:t/>
            </a:r>
            <a:br>
              <a:rPr lang="ca-ES" sz="5400" dirty="0" smtClean="0"/>
            </a:br>
            <a:r>
              <a:rPr lang="ca-ES" sz="5400" dirty="0" smtClean="0"/>
              <a:t/>
            </a:r>
            <a:br>
              <a:rPr lang="ca-ES" sz="5400" dirty="0" smtClean="0"/>
            </a:br>
            <a:r>
              <a:rPr lang="en-GB" sz="4400" i="1" dirty="0" smtClean="0"/>
              <a:t>The case of the Geneva Canton</a:t>
            </a:r>
            <a:endParaRPr lang="en-GB" sz="4400" i="1" dirty="0"/>
          </a:p>
        </p:txBody>
      </p:sp>
      <p:sp>
        <p:nvSpPr>
          <p:cNvPr id="3" name="2 Subtítulo"/>
          <p:cNvSpPr>
            <a:spLocks noGrp="1"/>
          </p:cNvSpPr>
          <p:nvPr>
            <p:ph type="subTitle" idx="1"/>
          </p:nvPr>
        </p:nvSpPr>
        <p:spPr>
          <a:xfrm>
            <a:off x="611560" y="5301208"/>
            <a:ext cx="6461760" cy="1066800"/>
          </a:xfrm>
        </p:spPr>
        <p:txBody>
          <a:bodyPr>
            <a:normAutofit fontScale="77500" lnSpcReduction="20000"/>
          </a:bodyPr>
          <a:lstStyle/>
          <a:p>
            <a:r>
              <a:rPr lang="en-GB" b="1" dirty="0" smtClean="0">
                <a:latin typeface="+mj-lt"/>
              </a:rPr>
              <a:t>Mònica </a:t>
            </a:r>
            <a:r>
              <a:rPr lang="en-GB" b="1" dirty="0">
                <a:latin typeface="+mj-lt"/>
              </a:rPr>
              <a:t>Serlavós</a:t>
            </a:r>
          </a:p>
          <a:p>
            <a:r>
              <a:rPr lang="en-GB" dirty="0">
                <a:latin typeface="+mj-lt"/>
              </a:rPr>
              <a:t>4th International Degrowth Conference, Leipzig, Germany</a:t>
            </a:r>
          </a:p>
          <a:p>
            <a:r>
              <a:rPr lang="en-GB" dirty="0">
                <a:latin typeface="+mj-lt"/>
              </a:rPr>
              <a:t>2-6 September 2014</a:t>
            </a:r>
          </a:p>
          <a:p>
            <a:r>
              <a:rPr lang="en-GB" i="1" dirty="0" smtClean="0">
                <a:latin typeface="+mj-lt"/>
              </a:rPr>
              <a:t>Social &amp; Solidarity Economy</a:t>
            </a:r>
            <a:endParaRPr lang="en-GB" i="1" dirty="0">
              <a:latin typeface="+mj-lt"/>
            </a:endParaRPr>
          </a:p>
          <a:p>
            <a:endParaRPr lang="es-ES" dirty="0"/>
          </a:p>
        </p:txBody>
      </p:sp>
    </p:spTree>
    <p:extLst>
      <p:ext uri="{BB962C8B-B14F-4D97-AF65-F5344CB8AC3E}">
        <p14:creationId xmlns:p14="http://schemas.microsoft.com/office/powerpoint/2010/main" val="529996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916832"/>
            <a:ext cx="7620000" cy="4800600"/>
          </a:xfrm>
        </p:spPr>
        <p:txBody>
          <a:bodyPr/>
          <a:lstStyle/>
          <a:p>
            <a:r>
              <a:rPr lang="ca-ES" dirty="0" smtClean="0">
                <a:latin typeface="+mj-lt"/>
              </a:rPr>
              <a:t>2004 (WSF)</a:t>
            </a:r>
          </a:p>
          <a:p>
            <a:r>
              <a:rPr lang="ca-ES" dirty="0" smtClean="0">
                <a:latin typeface="+mj-lt"/>
              </a:rPr>
              <a:t>‘</a:t>
            </a:r>
            <a:r>
              <a:rPr lang="en-GB" dirty="0" smtClean="0">
                <a:latin typeface="+mj-lt"/>
              </a:rPr>
              <a:t>Non profit association working for the promotion and recognition of SSE in the Geneva region’</a:t>
            </a:r>
          </a:p>
          <a:p>
            <a:r>
              <a:rPr lang="en-GB" dirty="0" smtClean="0">
                <a:latin typeface="+mj-lt"/>
              </a:rPr>
              <a:t>Values:</a:t>
            </a:r>
          </a:p>
          <a:p>
            <a:pPr marL="868680" lvl="1" indent="-457200">
              <a:buFont typeface="+mj-lt"/>
              <a:buAutoNum type="arabicPeriod"/>
            </a:pPr>
            <a:r>
              <a:rPr lang="en-GB" b="1" dirty="0" smtClean="0">
                <a:latin typeface="+mj-lt"/>
              </a:rPr>
              <a:t>Social well-being</a:t>
            </a:r>
            <a:endParaRPr lang="en-GB" dirty="0" smtClean="0">
              <a:latin typeface="+mj-lt"/>
            </a:endParaRPr>
          </a:p>
          <a:p>
            <a:pPr marL="868680" lvl="1" indent="-457200">
              <a:buFont typeface="+mj-lt"/>
              <a:buAutoNum type="arabicPeriod"/>
            </a:pPr>
            <a:r>
              <a:rPr lang="en-GB" b="1" dirty="0" smtClean="0">
                <a:latin typeface="+mj-lt"/>
              </a:rPr>
              <a:t>Participative approach</a:t>
            </a:r>
          </a:p>
          <a:p>
            <a:pPr marL="868680" lvl="1" indent="-457200">
              <a:buFont typeface="+mj-lt"/>
              <a:buAutoNum type="arabicPeriod"/>
            </a:pPr>
            <a:r>
              <a:rPr lang="en-GB" b="1" dirty="0" smtClean="0">
                <a:latin typeface="+mj-lt"/>
              </a:rPr>
              <a:t>Respect of the environment</a:t>
            </a:r>
          </a:p>
          <a:p>
            <a:pPr marL="868680" lvl="1" indent="-457200">
              <a:buFont typeface="+mj-lt"/>
              <a:buAutoNum type="arabicPeriod"/>
            </a:pPr>
            <a:r>
              <a:rPr lang="en-GB" b="1" dirty="0" smtClean="0">
                <a:latin typeface="+mj-lt"/>
              </a:rPr>
              <a:t>Autonomy</a:t>
            </a:r>
            <a:r>
              <a:rPr lang="en-GB" dirty="0" smtClean="0">
                <a:latin typeface="+mj-lt"/>
              </a:rPr>
              <a:t> </a:t>
            </a:r>
          </a:p>
          <a:p>
            <a:pPr marL="868680" lvl="1" indent="-457200">
              <a:buFont typeface="+mj-lt"/>
              <a:buAutoNum type="arabicPeriod"/>
            </a:pPr>
            <a:r>
              <a:rPr lang="en-GB" b="1" dirty="0" smtClean="0">
                <a:latin typeface="+mj-lt"/>
              </a:rPr>
              <a:t>Solidarity</a:t>
            </a:r>
            <a:endParaRPr lang="en-GB" dirty="0" smtClean="0">
              <a:latin typeface="+mj-lt"/>
            </a:endParaRPr>
          </a:p>
          <a:p>
            <a:pPr marL="868680" lvl="1" indent="-457200">
              <a:buFont typeface="+mj-lt"/>
              <a:buAutoNum type="arabicPeriod"/>
            </a:pPr>
            <a:r>
              <a:rPr lang="en-GB" b="1" dirty="0" smtClean="0">
                <a:latin typeface="+mj-lt"/>
              </a:rPr>
              <a:t>Diversity</a:t>
            </a:r>
          </a:p>
          <a:p>
            <a:pPr marL="868680" lvl="1" indent="-457200">
              <a:buFont typeface="+mj-lt"/>
              <a:buAutoNum type="arabicPeriod"/>
            </a:pPr>
            <a:r>
              <a:rPr lang="en-GB" b="1" dirty="0" smtClean="0">
                <a:latin typeface="+mj-lt"/>
              </a:rPr>
              <a:t>Coherence</a:t>
            </a:r>
            <a:endParaRPr lang="es-ES" dirty="0">
              <a:latin typeface="+mj-lt"/>
            </a:endParaRPr>
          </a:p>
        </p:txBody>
      </p:sp>
      <p:sp>
        <p:nvSpPr>
          <p:cNvPr id="4" name="AutoShape 2" descr="data:image/jpeg;base64,/9j/4AAQSkZJRgABAQAAAQABAAD/2wCEAAkGBxQTEhUUExIUFhQXGRoZGBgYFx4cHRwYHxwWIBwbIiAeICggGxwmHh0gIjEhJSkrLi4uGh8zODMsNygtLiwBCgoKDg0OFxAQFywcHBwtLCwsLDEsLC0vLC8sLiwsLCw0LCwsKywsNzcsLCssLCwsLC0sNCwuLDc3LiwrLCwsLf/AABEIAG8BxAMBIgACEQEDEQH/xAAcAAEAAgIDAQAAAAAAAAAAAAAABgcEBQIDCAH/xABPEAACAQMCBAMFBAUGCggHAAABAgMABBEFEgYhMUEHE1EiMmFxgUJSkaEUI2JysQgVM4KSwSQlNXOis7TR4fAWFyZDU6OywjQ2Y3SDk8P/xAAZAQEAAwEBAAAAAAAAAAAAAAAAAQMFAgT/xAAlEQEAAgIBBAEEAwAAAAAAAAAAAQIDEQQSITFBUWFxgbETIjL/2gAMAwEAAhEDEQA/ALxpSoX4kcfR6bGFUCS6cfq488gP/EfHML6Dqx5DHMgN7xJxLbWMfmXMoQH3V6sx9FUc2/gO+Kp7iPxsuJCVs4VhTs8g3yH47fcT5HdVa6vqk11K01xI0kjdWPYdlA6Ko7Acq2PDPCN3fti2hLKDhpG9mNfm3c/Bcn4VI69R4rvpzmW8uG+AkKr/AGVwv5VqGck5JJPqTmrm07wUhQA3l8c/diCoPlufcW+gFbUeGmijkTKT6+a/93KuZyVr5nRuIUjZa1cxEGK5njx9yV1H4A4qY6D4v6hAQJWS5TuJBtfHwdAMH4srVMrvwe0+X/4a8ljbsGKyD+yQrH+1UC4q8ML6yBfYJ4R1eEEkD1ZPeHzG4DuRUxMT4F1cG+ItnqGERjFP/wCDJgMf3T0f6c/UCpfXl7ww4YN/eoDnyYissrD0B9lQexZhj5Bj2r0Trmr+X7Ce+ep+6P8AfXOS9aRuUTOmXf6nHF7xy3ZR1/4fWtBdcRSN7gCD8T+fL8q1DsSSSSSepNZdjpckvNVwv3jyH/H6Vm25GTJOq9vsqm0z4dUt7I3vSOf6xru0c/r4/wB7/fWTe2VrbAG6vI4s9NzqmfluPP6Vj6TxBpTTxxw3ayTM2ECljk4PcDb0+NTTjZZtEyRSU2pSlaa4pSlApSlApSlApSlApSlApSlApSlApSlApSlApSlApSlApSlApSlApSlApSlApSlApSlApSlApSlApSlApSlBp+LeII7G1kuZOYQeyvdnPJVHzPfsMntXlXV9TluZnnmbdJIcse3wAHZQOQHoKsjx914yXUdop9iBQ7/GVwcZ/dT/AFhqEcFcPNf3kVuMhSd0jD7MS+8fmeSj4sKkSjwv8Ov03/CbrK2ak4GdplI68+qxjoSOZOQOhNW5casqIIbZViiQbV2qBy9FHRR+fyprU6oq20ICRRgLtXkOQGF+QH/PKtXBCzsFUZJ6Cs7kciZnooqvf1Di7EnJJJ9TXGpXYcPIozJ7ben2R/v+tbB7aJFJKIFAyfZHSuK8O8xu06RGOUErZafrEkeBnev3T/ceorDupQzswUKCeQAxgdq2nDVhvfzCPZTp8W/4dfwqjFFuvVJc13vs2iWsFokssUKRtKQ7hQBukIAGcfnj4nqTUTkkLEknJJyT8a33FlxzRPQbj/Af3/jWnsLbzJFT1PP5d/yq7lXm+Toj1+3V53OmdptjGsbXFwwWFAWJY4GB1Y/sj8/41dxv4uTzsYrEmCAcvMAxI4//AJr6Y9rpzHMVm+O3E+ZE0+I4jjCvMB3bkY0+SjDY9WX0qrdNsJJ5UhhQvJIdqqO5/uAGSSegBNaGHFGOuoW1rqHRK5ZizEsx6sxJY/Mnmaknhmf8bWX+d/8AY9W1wl4OWsKh7z/CJu65IiU+gAwX+bcj6Cp5Y8P2sODFawRlehSJVI+oGatS2VKUqApSlApSlApSlApSlApSlApSlApSlApSlApSlApSlApSlApSlApSlApSlApSlApSlApSlApSlApSlApSlApSlB5I4vvjPfXUpOd00mP3QxVf9ECrR8AbAJDeXhHPIiX91V3tj5ll/siqZckkk9e/zq+fCIf4kfHUyy5/FR/DFRedVmfgnw2DsSSTzJ5n51KOGLMKnmEe03T4L/xP91RWp5pg/Ux4+4v8BWZw6xN5mfSnHHdk1HeKL/pEp+Lf3D+/8KkVR7VdALEvG2STkq39x/uNezkxeaarCy+9dkfghLsFXqTgVOrK2EaKi9B+Z7mtRw3ppTMjqQ3RQew7n6/89a31V8TF016p8y5pXXdC+IHzO/wwPyFZfCkWZGb7q4/E/wDCtfq5/XSfvGtjw4cRzn0UfwavNi78j8y5j/TzVxDqBuLq4nJz5krsP3Sx2j6LgfSrY/k+aEu2e8YZbd5MZPYAKzkfMlR/VNUpF7o+Qr0n4HpjSIj6vMf/ADHH91ay5PaUqn/FnXbi5vItItG2l9vmkHGSwJCkjmEVBvb1BHpgwLBuONtORyjX9sGBwR5q8j3B58j863VrcpIgeN1dGGVZGDKR6gjkRVeaf4L6ekQWTzpJMc5PMKc/2VX2QPQHPxJrF4R4Bv8ATL0m2uIpLF29tJGZXKn7W0IV8xfUEbsYOM8gsO11q3klaGO4heVM740kVnXacNlQcjB5HI5Gs+vO+m8TjT9b1CXyXmd5LiKONOrOZlI9TjCnoCfhU/4R8WEubkWtzbPazMdqZYkbiOStuVWRj25YOR6igsmlRLjzj630xVEitJM4JSJSB7I+0xPJVzyzzJ7A4OIpY+M2CP0zT5rdGBMb5YqxwSB7SLyPqucZ6YoLYpUCtvExH0yXUf0Zwscoj8veMkkxjOcY+3+VR248bCRvh02V4lA812cgKxxlcqjLyz1JGfSgt+lVVfeNMbCNbOzmuJWXcyHK7D3X2VYuR1yBjBHPqBvOAPEiLUXaFomguFBbYTuDAHDYOAcg9VIB59+eAldprNvLI0UVxDJKmd8aSKzrg4OVByMHkc96zq876JxWmnavqMzxvIXeeNETqzmcEDPYcvQnpyNTHTfGYCZY76xltVbGHJY4H3irIp2/EZ+VBa9KinHnGqabDFMYjMsr7V2uB9ksDnBBGBWDwn4jR3iXk7xGC1ttpErnO8HzM8gMAjaPZBY+0B1oJzSqhm8Z5HZza6ZNLCnVyWBA9SEjYJy58zU44H41t9SiLxZSRMeZG2Ny56HI5Mp54I9O1BJqUquuMPFaK1nNtbwPdTqdrBThQ33MgMzOO4A5euQRQTrUtUgt1DTzxQqTgNI6oCeZwCxAJwDy+FZEUqsoZSGVgCCDkEHmCCOoI71538SuPv5wtUgktZLaeKYOyMSRs2SDuqsDkjkV+tW1c8WQadplrLOSS0MQSNfedvLXkM8sDuTyH4AhMaVT8fjTKNskulyrbMeUgZuYPTBaNUY/DcPnVpaJq8V3Ak8D7o3GQe/oQR2IPIj4UGReXccSGSWRI41953YKo7cyeQ51i/z5beT+kfpMHkdPN81fLznb7+dvXl161ofFn/JF3+4v/rSobw9YCfhdYzDNMSz7Y4cby4uGK8zyChsFj6A0FtWl0kqLJG6ujDKsjBlI9QRyNRbjTxEtNPBV28yftChG7n03HpGPnz9AayOGkGm6VCLtlQQQjzTnIB7jl7xyccup6VWNx4hQyXb3tvojTFQA07liVCjkSFR0jbb3znGOeKC6NG1D9IgimCMnmIrbHBDLkdCCB0rNqN8EcZ2+pRF4cq6YEkbY3LnoeXIqcHDD0PQgio7xb4sRW05traB7udSVYIcKGHVQQGZmHcBcD1yCAFjUquOFPFmK4nFtdW72k7HaoY5UseinIVkY5GMrg+vMZ3vHXHVvpiL5u55XyUiXGSB1Yk8lXtn8AedBKqVUdr40lXX9L06WGJ/dcMSceoDIu4fuk/WpnxZxtFZ2Ud4i/pEUjIF2MBkMGIbJHw6UEppVQ3fjZ9uHTpXgXaHkZyoDHGVyEZepwMkE8uQzVicMcTwXtqLmJtqcw4fAKFfeDc8DA55zjBBoN1Sqo1LxmBlZLGxlulXq+WGR94KqM234tj5VI+A/Ea31ImMK0NwoJMbEHIHUq32sdwQCPTvQTSlVlrXi+kFxPbCzlkljcxoFYfrHBx0AJAxz5An4Vi6d41xDzVvLSWCRBlUGWLNywhDKpRjnPMYx36ZC16w9S1WC3UNcTxQqTgGSRUBPoCxGTVW23jYQ6G406SKB+ayBySV+8AyKHGOfsn8a2fjHqFkbO2kuIXuIXfdH5UuzrGxDZxzBX+NBZKMCAQQQeYI6EetcqjevcVW+n2cc0u7BVRHGObsdowo6dB1JwBUDTxplGJZNLlW2Y8pA7cx2wTGEY/Dd9aC4KVrtE1uG6gSeFw0bjI7EHoQR2IPIj4UoPKfEdmYbu5iIxsmkX6B22/lg1bvgNeCWyu7XPtK+8D9mRMD/AEkP41GPHTQzDficD9XcqGz/APUQBWH9nYfqa0fhnxKLC/jkc4hceVL6BGIw/wDVYA/Ld60mNxoW/Uu4bug8QXunI/Lt/u+labiCy2PvX3H5gjpnv+PWsGxu2icMv1HYj0rJx2nBk1KiJ6ZT2lYFhq0co5HDfdPX6etZ9albRaNxO10TsrquZwilm6AZrjdXaRjLsB/E/IdTUU1jVjMcDkg6DuT6n/dVWbPXHH1Ra2mvlcsxY9SST8zWVqd5+i6TdznkTG4X4sRsQfVziumztmkcIvU/kO5qH+OvESgRadCeSbZJsHpy/Vofjz3n+oe9eTh0mbTefTjHHfan1GBXqTwssjDpVopGCY/MP/5GaT/3V5r0DSWu7mG2TOZXC8uy9Xb+qoLfSvXcEQRVVRhVAAHoAMAVpytc6o7iyUafxLFdzZEEm192OQUwmFv7J9o/Aj1q8a0nFnC9vqEPk3Cnkco68nRvVT/EHIPeoG4ikDKGUhlIBBByCD0II6itM3F9kLj9F/SYzcbgvljJO49uQxn19O9VqPCTUIsx2+rMsB+yGlj5fuI+0/lUv4C8NrfTj5pYzXBBHmMuAoPUIuTtz3JJJ9ccqCFeHcAbiS/JGShuivwJmQZ+eCR9TXPxpiC6ppjgYcsgJ7kLNGV/DcfxqYcL8Bva6ndXxnV1n83EYQgr5kiuPa3HOMY6CuXHfArX9zaTrOsYtzkqULbvbRuuRj3cd+tBCL+NJOLAt1goCnlBvdJEAMY//ZuI/aqy/EaKFtMu/PxsELkE9nAOwj9rfjHxxWr8RPDuPUtsiyeTcoMLJjIZc5CsMg8jzDA5GT1qMxeFV7ONt/qkksSg7IwzuC2DtJLnsfgTjkCKCMab/wDK11/90n+stqtDwutE/mW3XaNrxuXGOTbmfdn1zmtZa+GbrpMunG5UtJKJPM8s4GGiONu7n7nr3qXcJ6KbSyhtS4cxpt3AYB5k5xk46+tBV/8AJzgX/DHx7Q8lQe+39acfU4/AV9aMLxeu0Y3ZLY7k2jk/mAamPhnwK2licNOsvmlCMIVxt3+rHOd35Uk4FY60up+eu1R/RbDn+haL3t2O+elSIP4bRQtxBfGTBkV7gwg/e84hiP2gp5fAtUu8coojpbtIB5ivH5J77y6ggfNN2fgK01/4OvJPcXC3xjleVpYWRCNhZ2YgkNk8jjcpBBGefSuqHwlu7iVG1LUWmiQ+6GdiR3ALkCPPcgEn86CL8aPJ/wBHNLMmdwdtv+bCziP/AMvbUv8AGCExaJbRxLtiDwqwHQIEYr/phfrUk8Q+Bf5wtobeKRYFhbK+xuG0IyBQARjAP5VItQ0WKe1NrOoeNkCN26Yww9CCAQexAqBUvCGp68lnAtnp9o1tsBjbKZYHqzf4SDvJyTkA5zkCvvhppF6msSTzRQRB1l81IpoiASV5bFldx7Yyc9CT0rJXwp1CAtHZ6qyW7EnaWkQjPwQ7S3qw25+FTXw/4Dh0xG2sZZ5MeZKRjIHRVHPauefUknqemAlUpO0464OPn2qlf5PUcbS3byc7obPe94IS28jvkv73yWrtqseK/CtpLk3en3RtZmJZh7QBY+8ysh3JnuMEEntQYP8AKJih/Rrdjt8/zSFP2jFscv8A1Q2z6n41EfEp5P0jSxsV1FpbGJJPcZy3tK2SBtOEDZI5dSOtSa68G7m4QvdaiZLkkAMwZ1VPayvtMCckjGMAYPI55TTibgCG9sobeVsSwIqxzKvMEKqn2SeaNgZXPYcwRmpEP1XUOIpIJI5tNsvJZCr7mjChcc+t1gY9e1bbwM0u4t7adJtu0ygptljk57FDc42YDoOVaY+FOoyKIJ9WZrUfZzI2VHQbGbb8skgelWhw5oUNlbpbwLhE7nqzHqzHuxP/ACBUDSeLP+SLv9xf/WlYngp/ki3/AHpv9dJUg4w0U3lnNbBwhlUDcRkDDKemRnp6108DcPGwso7ZpBIULncF2g7nZumTjGcdaCIfygXcafEFzsNwu/HpskK5+G4D6gVo+FdU19LOBbTT7M2/lr5bAp7S494/4SDuPU5AOScgVbeuaRFdwPBOu6NxgjoR3BB7EHBB9RVWL4U6jBuitNVZLdifZ3SIQD+yh2k+pG3NBheHOk30epXM7xQRF4pt8cU0TKJCVIARJXZRvHfpk9M1k/ydkjIu3bBudyAk+95ZBPfnzfdn4gZ7VO+AOBYdMjYIxkmkx5kpGM46KBz2qPTJOTzJqOcT+FbNcm7066NpMxJZRuCljzYhkIKgnmVwQT6UEo4p03TJJEe+FsJQuEaVwjbQc8uYJAJ+hNVveIknFYW6wUGzyQ3ukiENH16+3uI/are8N+FLi5W71K7N1IpBVfaYZByu5nOWUHmEAA+Y5VvvEHw+i1IK4cw3KDCygZyuchWGQSAeYIIIJ+YIZXihDC2l3fnbcLEzIT2lA/VY/a34H1x3qmpWc8MoGztF8Qn7uHJx8N5b86ln/VRf3BVL7VWkgUj2Q0jk/Ledqt+0d1S/i3gJLnT4rG3dYEidWUlS3JQ+e4JJLZJzzOfWpHbwhYxtolvGVGx7RdwxyO+PLZ+ZJP1qnuD5ZP8Ao9qmwn34c4+43lCT/Qzn4VfeiaUYLOG2LhjHCsW7GM7VC5xnl8qjfh5wB/N9vcQTSpcJORuGzaNu3aVIJOcioHX4KQwjS4mixuZnMx7+YGIwfkuAPhiodxeiJxPaG2wJGaEzBfvEuHzjuYcE/DB71sLjwmu7eR20zUXhjfqjM6kD03Ifbx2JAI9e9b/gLw1SxlNzPMbi6OfbIOFz7xGSWZz0Lk9DjAycyInwTEG4nvSRkqLhl+B3xLn8GI+prh412iNqmnZUHzNiPy95fOQYPqMMR9am3D/AjW+q3GoGdWWYSARhCCu9o297dzxt9O9ON+BWvru0uFnWMW5BKlC27Dq/XIx7uO9QMXxyhU6S5IGUkhK/A7wvL6Ej61X3H5zw9pP0/wBVJVw8ecOHULN7ZZBGWZDuK7gNrBumR6etRriHw0e5020shcqpturmMkN7LL03DHX1oIN4xNIbvThtV0EERjR/cZy/tK2SBtOEDcxy7jrUg1LUeInhkjm0yy8lkKuGaMLsxzzm6wABU14u4Hh1C1jglO2SJcRyqMlTgA8j1VsDK554HMEA1Bv+qnUnUW82rE2o5bcyNlR0Gwttx6AsQPSgiPD+g6xDGVtwmzdk4urc+1hQekuOgFKvnh3hq3s7dLeFBtTuwBZmPVmOOZJ+nYYFKnYwfEPhcahZPCMCVfbhY9pADgH0VgSp+Bz2ry3cQMjMjqVdSVZT1DA4IPxBr2VVY+K/hx+mZurVQLoD206CYAcvgJAOQJ6gAHoMBH/CvxBQxrp98w28lglY8sdo2PYj7LfQ9szvU9HeLJHtJ94dvn6fPpXmaWMqSrKVYEhlYYIPcEHmD8DU34N8ULuxCxti4txyCOSGUeivzIHwII7DFU5sFcnny5tWJWhXatw45B2A/eNYNh4kaRc480vbOezoQM/vJlPqcVs11PSSMjU4MfG4iH8edeCeHkieyv8AjljE132Vk8pwi59T2HzNY13xlotv1uRM3YRhpM/2BsH1IqG8T+M0rqY7CEQJ08xwC+P2VHsp8zu+QrunCtM/2lMY/lNOM+LYNIhMcZEl7Ivsr930d/uoOw6t+JHnu7uXldpJGLyOxZmPUseprjPMzszuzM7HLMxJJPqSeZNWN4W+GzXjLc3SlbQc1U8jMe3yi9T9roOXOtGtYrGoWxGko8CuEDGhv5lw0q7YAe0R6v8A18DH7Iz9qrcr4qgAADAHIAelfaBXXPMqDc7Kq+rEAfia7KoHxakEmspFfvMliFXYYxkhChy6gggt5vsk4JwPlQX4jggEEEHoRzFcLi5RBl3VR6sQB+dVXwEI9Osr25g1BLy0RC6RBSrI4yQCCcozDAI2jmM4rQ8H8Dvrge+1C5lwzssYTbnl1xuDKiA+yFA7E/ML1RwRkEEHoRzFfSaouCGbh7U4IVmaSyuSo2t6FgpJA5B0JB3DG4HHyzOMrmfV9XOlxymK2i/pcfa2hS7EfawWCKp5A86C44LtHzsdGx12sDj8KjfH13qUccZ0yFJZCx8wPt5Ljkfade9QbVPBlrfZLpd1Is6sM+awXl6q0aDH7pBBH54vjp5/83WP6UE8/ewk2HKlhG3MZA5HrjtmguqAnau73sDPzxzrhDdxuSqyIxHUBgSPmB0qoPFTWbiWWz0q2bZ50cZkION28lVUkc9gCszDvy+RyJvBVII/Ns7udbyMbkY7FQuOwCruQHp7xxnnnpQWNxfqT21lczx43xRO67hkZAJGR6VqvDHiGa+sVnn2eYXdTsGBhTgciTVT+Hhzo+tEjmY8nljn5clbThviR7HhvzIuUzzyRRnrtZmOWweRIUEjPcCgui4vokIV5Y1Y9AzAE/QmsivOmgcMaVcQifUNWxdSjewEqZUnoHLqzM/rzGOnbNSLwe194b6XTf0hbi3wxgkU5UFQD7PXClScrnCspx3oLprrnnVBudlVR1LEAfia5s2ASeg515yS+h1q8ll1K/FtbJ/QxllB2knaFDZUEKAXbBJJA6dA9E29wjjcjq6+qkEfiKgHizxnc6e9otv5eJjLv3qW90wgYwRj3z+VVpfz2+j3MVxpV+LiI8pYt6kkDmQ20AMpGcHGVPrms/xv0eNbq3ukdj+mglgQMAItuq45Z5h+ec9qD0BXxmAGSQAOpNafhHh5LC1S2jdnRCxDNjPtMzHoAOpqtf5QVxKDZxsXFo5bzNvdgU5HsWC7ioPInPpyC34J1cbkZWHqpBH4ivssgUEsQAOpJwKqDws0W1jvGm07U98G0+ZbSIVlK46t7oO1+YYJ0JGeeTptLsZeJL2d5p3js4SNiL2ViwQKDld5ClmcgnmB0IwF7wTq43IysPVSCPxFV9x7xnc2mpWVtF5flTmMPuUlvalCHByMcvgahPFfC8vD8kN5YTyNEzhHR8czgsFbaArowDdgVPTryyvEe+WfVNHmTOyVbaRc/dadWH5GgsOa81P+dVjWBDpuPal9ncD5ZP38/wBJge7UsdwBkkADqTVM34/7XxfIf7LJWHqaz6/q01qZWjs7ZnBA9EbYWx0Z2bOCfdUdOuQsjxB4ma10+W5tXid0aMAn219qRFOcH0PrWdwJq0l3YW9xLt8yRSW2jAzuYchk9hVQeInhgunWrXFrPK0WUWeOQrzBdQjewqhgH28iO+QeXPnq/E81toem21uWWS5V8spw2xXxtU9izMBkdgfWgvRbuMtsEib/ALu4bvw61yuCdrbebYOPnjl+dVHZ+BcQhVmupluwA25Avlq/UYG3ecHvvB78q0vhJHINQ1ITHMwhmWVvWQSAOc98sCc0Fo8A3eoyRyHU4UikDDYE281xzPsu3epM8yggFgC3JQTzJ+HrVDeFg/xFrH+ak/2c12eD/DKlP5zmmcR2hk8uNemAhMhOeg9o8hjmMk0F53FykY3O6ovqxAH4mvsEyuAyMrKehUgj8RXnPTHg1e4ludW1BbdAcRxb1BAPPC7wQqAYGcZY56YrsTUYNGvopNPvxc2j/wBMgYMQoIDbgoClsHcrAA+yR0zkPRlKUoFKUoFKUoFKUoFKUoFKUoFKUoIhxt4eWuojew8q4xgTIOfwDDo4+fP0IqlOJfDDULQkiI3Ef34AWOPinvj6AgetemqUHjJxtJVgQw6g8iPoeYpXsK+0yGYYmhikHo6K38RWobgTTSc/zfa/SFR/AVOx5SZgOpAqQaDwbfXhHkW0hU/9442R/Pc2Af6uT8K9N2HDlpDzhtLeM+qRIp/ECtpTYq7gvwdgtyJb1luJRzEYH6pT8Qech/ewP2e9WgBX2lQFKUoFU/4hcWtb3xg1Kwhn0884m8vL4KjmrM23eGyCBtOOfpm4K4TQq4wyhh6EZH50FB+GHDhvZNRMSPDYzQywpu582cGMZ+2YwOfM4zjPPNZHCPG0mhh7HULaXars0bJjPPrjcVV0J9oMDkZII9L1RAAAAAB0A6VxngVxh1Vh6MAf40FHQSz8Q6nBMsLR2VsQdzc+QYMRnoXcgDaM7QM/PM40s7jSdWOqwxGW2l/pQPs5VQ6sQDtyVDhjyzyPxudEAGAAAOgFaHWOKo7a5igmimVJtoScIWiMjMQIiRkhjyxkY50Feaj4zPcFItLtJGnY8xKobl6BY3Oef2iQAB+GP46Cf+brH9J2Gfexk8sEKGMbZAyScDpnPPGauaG2RM7EVc9dqgZ/CuwigpzxT0a4ils9UtkLmFIxIACduwllYgc9hDMrHty+Y7pPGkXEXlWdlO15INqr7LIrHuCp3MB15qvxxVvV1RWyKSVRVJ6kKBn5460FBeHyEaPrQOciPBz6iOTNbPhvhp77hvyo/wCmSeSWMHluZWPs5PTKkgH1Iq7to9KAUHm7Rdd0u3i8nUdJf9Kj9kkeyWx0Lq7qUb1wCD15ZxU68IdMMsrXh063tYgGEBVZPMbd6FnwVC8i20bieWMGrTltUYgsisR0JUEj8a7aD4y5BB6HlXm6TSYtHvJI9RsTc2rf0UvMHaCdpU5ClsHDISCCARy6+kq4SRhhhgCD2IyKDz/p5ttRuki0zR4RD/3stwHbaO5Ply7VwOi7iWPpW78f4gr6aqjAHnAAdgDa4q5YolUYVQo9AMD8q5EUH2q28WeJLizaLdawXGnyYE3mRlvaDe0uc7VJXG0sOoPpVk18ZQRggEHsaDz5wXDFd65FNptvJDax+1IG6KNjhhyLBQ5IUICe56Zxl6beTcN3s6TQPJZTEbXX7qlthUn2d4DFWQkHoc4xm9YYVQYRVUeigAflXKSMMMMAQeoIyKChuK+J5uIJIbOxt5FiVw7u4HJsEbm2kqiKCTjJLEgDtnK8R7FYNU0eFM7Ilto1/dWdVH5CrthhVBhVVR6AAD8q5kUFM34/7XRfIf7LJWFqpn0HVprvyWls7lmJI5DDtvK5xhXVs7QeTDvzJF54o6gjBAIPY0FC+IHiV/OVo8FpbTCEbHuJHC8lDrtX2WYDL7eZOTjAHcfdX4YmuND025t1ZpLZXJVRltjPncB1LKyA49CfSr2ht0UYVFUegAA/KuwCgp+y8co2iCmzma7xtCIVKM/47xk9thI6c+tabwk806hqJnUrM0MzSAjGJGkBYfDmTyq9FtkDFgihj1baM/j1rsxQUL4Wj/EWsf5qT/ZzUt8ErUS6RLE+dryzI3yZVB/I1ZoUelAKDzZaWkGk3EkGraebiMn9XMvIkDuuWVWUjBIyCpz1rb8PwW+pXipY6PAlmCPNlmDsQv2uayBAxHIJlj3PLOL6mhVhhlDD0IyPzr7HGFGFAAHQAYFBypSlApSlApSlApSlApSlApSlApSlApSlApSlApSlApSlApSlAqFeKOszRQw21oxW7u5ViiIOCqggu/wAGAT23Z7VNaqm70F9W1e4d5p4IbNVihaFwshkJbewODtHvA8skbefWg+3nF00nDsk6yOl3BthlYHDiVJI1Yn0LKQT+8a1kWuXFtc20Ueqm9W5hlMiHaWhKxF1YMudpzk88clbkeo0/GGhyad+m2cbSzQ3kUcqvI6l/OWUElumSQGy2Ofs5zirTsOGLW3s3eC1hjla2IZ1QBjmPmN3XBPxoKyi1q+g0yDUxqzySswzaybWDjzCpUD3ug3euM4Irbahqjy6pfRTaw9hFF5JjUugBLRqWA346Hny9a0PD/DosYtO1M26SqSY7mNtpKsJH2TJk43gKP7Ix1JGbrt5FBq9/JPp0d6kph8veY/ZxEmSN4PXI9PdoNxxrq7pc2VtLqU9vZtaqwu4us0w5ZZlzgEAMe3tc+oIn/BrzCziNzcw3D9p4j7Lr9k55AnHLl6VCeKuKnt4raSewgl0ye3jxD7O6OUqCEO72WUDkCFHfpgA5XAPAySaX5N/EGjlna5jh8xiIlZQEXcrc+WW6/b5880G78ROJZbWKGO0CtdXUqwwluaqT1c+uOXw55OQMVp7jg/UI18yHW5muxglZseQx7rs57B8cGszijgIfokCacFhls5fPtwxJUtklkJJJwxOfoB0qtNanh1K4eMaP/jSU7XZro+WjKoXeAGw2APdx2+13Ca+IerXKtpaSXgszMZVuJIX/VggR88uB7Oemem6pbwKqiF9uom/HmH9aWVtp2r7GVJHx/rVWfFvDi6bDpMbQrdLC1w8yHaFkZvLJHtctuTgZHRRVg+GmpRT28hhsUs1WUgxoUwx2od/sADOMD+rQS+lKUClKUClKUClKUClKUClKUClKUClKUClKUClKUClKUClKUClKUClKUClKUClKUClKUH/2Q=="/>
          <p:cNvSpPr>
            <a:spLocks noChangeAspect="1" noChangeArrowheads="1"/>
          </p:cNvSpPr>
          <p:nvPr/>
        </p:nvSpPr>
        <p:spPr bwMode="auto">
          <a:xfrm>
            <a:off x="155575" y="-936625"/>
            <a:ext cx="7924800" cy="19621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60649"/>
            <a:ext cx="5328592" cy="1308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Rectángulo redondeado"/>
          <p:cNvSpPr/>
          <p:nvPr/>
        </p:nvSpPr>
        <p:spPr>
          <a:xfrm>
            <a:off x="5034243" y="3699030"/>
            <a:ext cx="3024336" cy="17641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i="1" dirty="0">
                <a:latin typeface="+mj-lt"/>
              </a:rPr>
              <a:t>Charte de l’économie sociale et solidaire de la région genevoise </a:t>
            </a:r>
            <a:r>
              <a:rPr lang="fr-FR" sz="2000" dirty="0">
                <a:latin typeface="+mj-lt"/>
              </a:rPr>
              <a:t>(2005</a:t>
            </a:r>
            <a:r>
              <a:rPr lang="fr-FR" sz="2000" dirty="0" smtClean="0">
                <a:latin typeface="+mj-lt"/>
              </a:rPr>
              <a:t>) – </a:t>
            </a:r>
            <a:r>
              <a:rPr lang="en-GB" sz="2000" dirty="0" smtClean="0">
                <a:latin typeface="+mj-lt"/>
              </a:rPr>
              <a:t>SSE Charter of the Geneva region</a:t>
            </a:r>
            <a:endParaRPr lang="en-GB" sz="2000" dirty="0">
              <a:latin typeface="+mj-lt"/>
            </a:endParaRPr>
          </a:p>
        </p:txBody>
      </p:sp>
      <p:sp>
        <p:nvSpPr>
          <p:cNvPr id="5" name="4 Cerrar llave"/>
          <p:cNvSpPr/>
          <p:nvPr/>
        </p:nvSpPr>
        <p:spPr>
          <a:xfrm>
            <a:off x="4508701" y="3140968"/>
            <a:ext cx="360040" cy="288032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extLst>
      <p:ext uri="{BB962C8B-B14F-4D97-AF65-F5344CB8AC3E}">
        <p14:creationId xmlns:p14="http://schemas.microsoft.com/office/powerpoint/2010/main" val="2750438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BEBA8EAE-BF5A-486C-A8C5-ECC9F3942E4B}">
                <a14:imgProps xmlns:a14="http://schemas.microsoft.com/office/drawing/2010/main">
                  <a14:imgLayer r:embed="rId3">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981428" y="764704"/>
            <a:ext cx="6537817" cy="52228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827584" y="6058162"/>
            <a:ext cx="6768752" cy="923330"/>
          </a:xfrm>
          <a:prstGeom prst="rect">
            <a:avLst/>
          </a:prstGeom>
          <a:noFill/>
        </p:spPr>
        <p:txBody>
          <a:bodyPr wrap="square" rtlCol="0">
            <a:spAutoFit/>
          </a:bodyPr>
          <a:lstStyle/>
          <a:p>
            <a:r>
              <a:rPr lang="ca-ES" i="1" dirty="0" smtClean="0"/>
              <a:t>‘</a:t>
            </a:r>
            <a:r>
              <a:rPr lang="ca-ES" i="1" dirty="0" smtClean="0">
                <a:latin typeface="+mj-lt"/>
              </a:rPr>
              <a:t>Evolution of the amount of members’, Activity Report 2013</a:t>
            </a:r>
            <a:r>
              <a:rPr lang="ca-ES" i="1" dirty="0">
                <a:latin typeface="+mj-lt"/>
              </a:rPr>
              <a:t>, APRES-GE</a:t>
            </a:r>
            <a:endParaRPr lang="es-ES" i="1" dirty="0">
              <a:latin typeface="+mj-lt"/>
            </a:endParaRPr>
          </a:p>
          <a:p>
            <a:endParaRPr lang="es-ES" dirty="0"/>
          </a:p>
        </p:txBody>
      </p:sp>
    </p:spTree>
    <p:extLst>
      <p:ext uri="{BB962C8B-B14F-4D97-AF65-F5344CB8AC3E}">
        <p14:creationId xmlns:p14="http://schemas.microsoft.com/office/powerpoint/2010/main" val="37616730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404663"/>
            <a:ext cx="6011312" cy="56356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28884" y="5949280"/>
            <a:ext cx="7128792" cy="646331"/>
          </a:xfrm>
          <a:prstGeom prst="rect">
            <a:avLst/>
          </a:prstGeom>
          <a:noFill/>
        </p:spPr>
        <p:txBody>
          <a:bodyPr wrap="square" rtlCol="0">
            <a:spAutoFit/>
          </a:bodyPr>
          <a:lstStyle/>
          <a:p>
            <a:r>
              <a:rPr lang="ca-ES" i="1" dirty="0" smtClean="0"/>
              <a:t>‘</a:t>
            </a:r>
            <a:r>
              <a:rPr lang="ca-ES" i="1" dirty="0" smtClean="0">
                <a:latin typeface="+mj-lt"/>
              </a:rPr>
              <a:t>Members by legal status’, Activity Report 2013</a:t>
            </a:r>
            <a:r>
              <a:rPr lang="ca-ES" i="1" dirty="0">
                <a:latin typeface="+mj-lt"/>
              </a:rPr>
              <a:t>, APRES-GE</a:t>
            </a:r>
            <a:endParaRPr lang="es-ES" i="1" dirty="0">
              <a:latin typeface="+mj-lt"/>
            </a:endParaRPr>
          </a:p>
          <a:p>
            <a:endParaRPr lang="es-ES" dirty="0"/>
          </a:p>
        </p:txBody>
      </p:sp>
    </p:spTree>
    <p:extLst>
      <p:ext uri="{BB962C8B-B14F-4D97-AF65-F5344CB8AC3E}">
        <p14:creationId xmlns:p14="http://schemas.microsoft.com/office/powerpoint/2010/main" val="19602973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88640"/>
            <a:ext cx="4608512" cy="6004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611560" y="6170869"/>
            <a:ext cx="7128792" cy="646331"/>
          </a:xfrm>
          <a:prstGeom prst="rect">
            <a:avLst/>
          </a:prstGeom>
          <a:noFill/>
        </p:spPr>
        <p:txBody>
          <a:bodyPr wrap="square" rtlCol="0">
            <a:spAutoFit/>
          </a:bodyPr>
          <a:lstStyle/>
          <a:p>
            <a:r>
              <a:rPr lang="ca-ES" i="1" dirty="0" smtClean="0">
                <a:latin typeface="+mj-lt"/>
              </a:rPr>
              <a:t>‘Sector of activity of members’, Activity Report 2013</a:t>
            </a:r>
            <a:r>
              <a:rPr lang="ca-ES" i="1" dirty="0">
                <a:latin typeface="+mj-lt"/>
              </a:rPr>
              <a:t>, APRES-GE</a:t>
            </a:r>
            <a:endParaRPr lang="es-ES" i="1" dirty="0">
              <a:latin typeface="+mj-lt"/>
            </a:endParaRPr>
          </a:p>
          <a:p>
            <a:endParaRPr lang="es-ES" dirty="0">
              <a:latin typeface="+mj-lt"/>
            </a:endParaRPr>
          </a:p>
        </p:txBody>
      </p:sp>
    </p:spTree>
    <p:extLst>
      <p:ext uri="{BB962C8B-B14F-4D97-AF65-F5344CB8AC3E}">
        <p14:creationId xmlns:p14="http://schemas.microsoft.com/office/powerpoint/2010/main" val="2030969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Degrowth and SSE</a:t>
            </a:r>
            <a:endParaRPr lang="en-GB"/>
          </a:p>
        </p:txBody>
      </p:sp>
      <p:sp>
        <p:nvSpPr>
          <p:cNvPr id="3" name="2 Marcador de contenido"/>
          <p:cNvSpPr>
            <a:spLocks noGrp="1"/>
          </p:cNvSpPr>
          <p:nvPr>
            <p:ph idx="1"/>
          </p:nvPr>
        </p:nvSpPr>
        <p:spPr>
          <a:xfrm>
            <a:off x="467544" y="1340768"/>
            <a:ext cx="7920880" cy="5256584"/>
          </a:xfrm>
        </p:spPr>
        <p:txBody>
          <a:bodyPr/>
          <a:lstStyle/>
          <a:p>
            <a:r>
              <a:rPr lang="en-GB" dirty="0" smtClean="0">
                <a:latin typeface="+mj-lt"/>
              </a:rPr>
              <a:t>The 4 scenarios of Laurent </a:t>
            </a:r>
            <a:r>
              <a:rPr lang="en-GB" dirty="0" err="1" smtClean="0">
                <a:latin typeface="+mj-lt"/>
              </a:rPr>
              <a:t>Fraisse</a:t>
            </a:r>
            <a:r>
              <a:rPr lang="en-GB" dirty="0" smtClean="0">
                <a:latin typeface="+mj-lt"/>
              </a:rPr>
              <a:t> on the role of SSE as an alternative in a globalised world:</a:t>
            </a:r>
          </a:p>
          <a:p>
            <a:endParaRPr lang="es-ES" dirty="0"/>
          </a:p>
        </p:txBody>
      </p:sp>
      <p:graphicFrame>
        <p:nvGraphicFramePr>
          <p:cNvPr id="4" name="3 Diagrama"/>
          <p:cNvGraphicFramePr/>
          <p:nvPr>
            <p:extLst>
              <p:ext uri="{D42A27DB-BD31-4B8C-83A1-F6EECF244321}">
                <p14:modId xmlns:p14="http://schemas.microsoft.com/office/powerpoint/2010/main" val="523674351"/>
              </p:ext>
            </p:extLst>
          </p:nvPr>
        </p:nvGraphicFramePr>
        <p:xfrm>
          <a:off x="467544" y="2420888"/>
          <a:ext cx="7776864" cy="4248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93251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6 dimensions for comparison</a:t>
            </a:r>
            <a:endParaRPr lang="en-GB"/>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921766816"/>
              </p:ext>
            </p:extLst>
          </p:nvPr>
        </p:nvGraphicFramePr>
        <p:xfrm>
          <a:off x="1331640" y="1196752"/>
          <a:ext cx="5976664" cy="2808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CuadroTexto"/>
          <p:cNvSpPr txBox="1"/>
          <p:nvPr/>
        </p:nvSpPr>
        <p:spPr>
          <a:xfrm>
            <a:off x="344634" y="4096540"/>
            <a:ext cx="4515397" cy="646331"/>
          </a:xfrm>
          <a:prstGeom prst="rect">
            <a:avLst/>
          </a:prstGeom>
          <a:noFill/>
        </p:spPr>
        <p:txBody>
          <a:bodyPr wrap="square" rtlCol="0">
            <a:spAutoFit/>
          </a:bodyPr>
          <a:lstStyle/>
          <a:p>
            <a:pPr marL="285750" indent="-285750">
              <a:buFont typeface="Arial" panose="020B0604020202020204" pitchFamily="34" charset="0"/>
              <a:buChar char="•"/>
            </a:pPr>
            <a:r>
              <a:rPr lang="en-GB" dirty="0" err="1" smtClean="0">
                <a:latin typeface="+mj-lt"/>
              </a:rPr>
              <a:t>Degrowth</a:t>
            </a:r>
            <a:r>
              <a:rPr lang="en-GB" dirty="0" smtClean="0">
                <a:latin typeface="+mj-lt"/>
              </a:rPr>
              <a:t> bullet points (ICD, BCN 2010)</a:t>
            </a:r>
          </a:p>
          <a:p>
            <a:pPr marL="285750" indent="-285750">
              <a:buFont typeface="Arial" panose="020B0604020202020204" pitchFamily="34" charset="0"/>
              <a:buChar char="•"/>
            </a:pPr>
            <a:r>
              <a:rPr lang="en-GB" dirty="0" smtClean="0">
                <a:latin typeface="+mj-lt"/>
              </a:rPr>
              <a:t>Membership criteria of APRES-GE (2011)</a:t>
            </a:r>
            <a:endParaRPr lang="en-GB" dirty="0">
              <a:latin typeface="+mj-lt"/>
            </a:endParaRPr>
          </a:p>
        </p:txBody>
      </p:sp>
      <p:sp>
        <p:nvSpPr>
          <p:cNvPr id="6" name="5 Flecha derecha"/>
          <p:cNvSpPr/>
          <p:nvPr/>
        </p:nvSpPr>
        <p:spPr>
          <a:xfrm>
            <a:off x="4860032" y="4252853"/>
            <a:ext cx="129614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CuadroTexto"/>
          <p:cNvSpPr txBox="1"/>
          <p:nvPr/>
        </p:nvSpPr>
        <p:spPr>
          <a:xfrm>
            <a:off x="6300192" y="4239685"/>
            <a:ext cx="194421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ca-ES" dirty="0" smtClean="0">
                <a:latin typeface="+mj-lt"/>
              </a:rPr>
              <a:t>CONVERGENCE!</a:t>
            </a:r>
            <a:endParaRPr lang="es-ES" dirty="0">
              <a:latin typeface="+mj-lt"/>
            </a:endParaRPr>
          </a:p>
        </p:txBody>
      </p:sp>
      <p:graphicFrame>
        <p:nvGraphicFramePr>
          <p:cNvPr id="8" name="7 Tabla"/>
          <p:cNvGraphicFramePr>
            <a:graphicFrameLocks noGrp="1"/>
          </p:cNvGraphicFramePr>
          <p:nvPr>
            <p:extLst>
              <p:ext uri="{D42A27DB-BD31-4B8C-83A1-F6EECF244321}">
                <p14:modId xmlns:p14="http://schemas.microsoft.com/office/powerpoint/2010/main" val="284130305"/>
              </p:ext>
            </p:extLst>
          </p:nvPr>
        </p:nvGraphicFramePr>
        <p:xfrm>
          <a:off x="1115616" y="5517232"/>
          <a:ext cx="6552728" cy="1097280"/>
        </p:xfrm>
        <a:graphic>
          <a:graphicData uri="http://schemas.openxmlformats.org/drawingml/2006/table">
            <a:tbl>
              <a:tblPr firstRow="1" bandRow="1">
                <a:tableStyleId>{5C22544A-7EE6-4342-B048-85BDC9FD1C3A}</a:tableStyleId>
              </a:tblPr>
              <a:tblGrid>
                <a:gridCol w="3276364"/>
                <a:gridCol w="3276364"/>
              </a:tblGrid>
              <a:tr h="264030">
                <a:tc>
                  <a:txBody>
                    <a:bodyPr/>
                    <a:lstStyle/>
                    <a:p>
                      <a:pPr algn="ctr"/>
                      <a:r>
                        <a:rPr lang="en-GB" noProof="0" dirty="0" smtClean="0">
                          <a:latin typeface="+mj-lt"/>
                        </a:rPr>
                        <a:t>Degrowth (vision)</a:t>
                      </a:r>
                      <a:endParaRPr lang="en-GB" noProof="0" dirty="0">
                        <a:latin typeface="+mj-lt"/>
                      </a:endParaRPr>
                    </a:p>
                  </a:txBody>
                  <a:tcPr/>
                </a:tc>
                <a:tc>
                  <a:txBody>
                    <a:bodyPr/>
                    <a:lstStyle/>
                    <a:p>
                      <a:pPr algn="ctr"/>
                      <a:r>
                        <a:rPr lang="en-GB" noProof="0" dirty="0" smtClean="0">
                          <a:latin typeface="+mj-lt"/>
                        </a:rPr>
                        <a:t>SSE (mean)</a:t>
                      </a:r>
                      <a:endParaRPr lang="en-GB" noProof="0" dirty="0">
                        <a:latin typeface="+mj-lt"/>
                      </a:endParaRPr>
                    </a:p>
                  </a:txBody>
                  <a:tcPr/>
                </a:tc>
              </a:tr>
              <a:tr h="264030">
                <a:tc>
                  <a:txBody>
                    <a:bodyPr/>
                    <a:lstStyle/>
                    <a:p>
                      <a:pPr algn="ctr"/>
                      <a:r>
                        <a:rPr lang="en-GB" noProof="0" dirty="0" smtClean="0">
                          <a:latin typeface="+mj-lt"/>
                        </a:rPr>
                        <a:t>Anti-capitalist</a:t>
                      </a:r>
                      <a:endParaRPr lang="en-GB" noProof="0" dirty="0">
                        <a:latin typeface="+mj-lt"/>
                      </a:endParaRPr>
                    </a:p>
                  </a:txBody>
                  <a:tcPr/>
                </a:tc>
                <a:tc>
                  <a:txBody>
                    <a:bodyPr/>
                    <a:lstStyle/>
                    <a:p>
                      <a:pPr algn="ctr"/>
                      <a:r>
                        <a:rPr lang="en-GB" noProof="0" dirty="0" smtClean="0">
                          <a:latin typeface="+mj-lt"/>
                        </a:rPr>
                        <a:t>A-capitalist</a:t>
                      </a:r>
                      <a:endParaRPr lang="en-GB" noProof="0" dirty="0">
                        <a:latin typeface="+mj-lt"/>
                      </a:endParaRPr>
                    </a:p>
                  </a:txBody>
                  <a:tcPr/>
                </a:tc>
              </a:tr>
              <a:tr h="264030">
                <a:tc>
                  <a:txBody>
                    <a:bodyPr/>
                    <a:lstStyle/>
                    <a:p>
                      <a:pPr algn="ctr"/>
                      <a:r>
                        <a:rPr lang="en-GB" noProof="0" smtClean="0">
                          <a:latin typeface="+mj-lt"/>
                        </a:rPr>
                        <a:t>Radical change</a:t>
                      </a:r>
                      <a:endParaRPr lang="en-GB" noProof="0">
                        <a:latin typeface="+mj-lt"/>
                      </a:endParaRPr>
                    </a:p>
                  </a:txBody>
                  <a:tcPr/>
                </a:tc>
                <a:tc>
                  <a:txBody>
                    <a:bodyPr/>
                    <a:lstStyle/>
                    <a:p>
                      <a:pPr algn="ctr"/>
                      <a:r>
                        <a:rPr lang="en-GB" noProof="0" dirty="0" smtClean="0">
                          <a:latin typeface="+mj-lt"/>
                        </a:rPr>
                        <a:t>Progressive transition (debate)</a:t>
                      </a:r>
                      <a:endParaRPr lang="en-GB" noProof="0" dirty="0">
                        <a:latin typeface="+mj-lt"/>
                      </a:endParaRPr>
                    </a:p>
                  </a:txBody>
                  <a:tcPr/>
                </a:tc>
              </a:tr>
            </a:tbl>
          </a:graphicData>
        </a:graphic>
      </p:graphicFrame>
      <p:sp>
        <p:nvSpPr>
          <p:cNvPr id="9" name="8 CuadroTexto"/>
          <p:cNvSpPr txBox="1"/>
          <p:nvPr/>
        </p:nvSpPr>
        <p:spPr>
          <a:xfrm>
            <a:off x="755576" y="4914938"/>
            <a:ext cx="4752528" cy="369332"/>
          </a:xfrm>
          <a:prstGeom prst="rect">
            <a:avLst/>
          </a:prstGeom>
          <a:noFill/>
        </p:spPr>
        <p:txBody>
          <a:bodyPr wrap="square" rtlCol="0">
            <a:spAutoFit/>
          </a:bodyPr>
          <a:lstStyle/>
          <a:p>
            <a:r>
              <a:rPr lang="en-GB" b="1" dirty="0" smtClean="0">
                <a:latin typeface="+mj-lt"/>
              </a:rPr>
              <a:t>Divergence of values and analytical limits</a:t>
            </a:r>
            <a:r>
              <a:rPr lang="en-GB" b="1" dirty="0" smtClean="0"/>
              <a:t>:</a:t>
            </a:r>
            <a:endParaRPr lang="en-GB" b="1" dirty="0"/>
          </a:p>
        </p:txBody>
      </p:sp>
    </p:spTree>
    <p:extLst>
      <p:ext uri="{BB962C8B-B14F-4D97-AF65-F5344CB8AC3E}">
        <p14:creationId xmlns:p14="http://schemas.microsoft.com/office/powerpoint/2010/main" val="17234678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7620000" cy="1143000"/>
          </a:xfrm>
        </p:spPr>
        <p:txBody>
          <a:bodyPr/>
          <a:lstStyle/>
          <a:p>
            <a:r>
              <a:rPr lang="en-GB" smtClean="0"/>
              <a:t>Survey design</a:t>
            </a:r>
            <a:endParaRPr lang="en-GB"/>
          </a:p>
        </p:txBody>
      </p:sp>
      <p:sp>
        <p:nvSpPr>
          <p:cNvPr id="21" name="20 Marcador de contenido"/>
          <p:cNvSpPr>
            <a:spLocks noGrp="1"/>
          </p:cNvSpPr>
          <p:nvPr>
            <p:ph idx="1"/>
          </p:nvPr>
        </p:nvSpPr>
        <p:spPr>
          <a:xfrm>
            <a:off x="539552" y="4462324"/>
            <a:ext cx="7620198" cy="2376264"/>
          </a:xfrm>
        </p:spPr>
        <p:txBody>
          <a:bodyPr>
            <a:normAutofit fontScale="85000" lnSpcReduction="10000"/>
          </a:bodyPr>
          <a:lstStyle/>
          <a:p>
            <a:r>
              <a:rPr lang="en-GB" b="1" dirty="0" smtClean="0">
                <a:latin typeface="+mj-lt"/>
              </a:rPr>
              <a:t>6 to 4 dimensions: </a:t>
            </a:r>
            <a:r>
              <a:rPr lang="en-GB" dirty="0" err="1" smtClean="0">
                <a:latin typeface="+mj-lt"/>
              </a:rPr>
              <a:t>Lucrativity</a:t>
            </a:r>
            <a:r>
              <a:rPr lang="en-GB" dirty="0" smtClean="0">
                <a:latin typeface="+mj-lt"/>
              </a:rPr>
              <a:t> and collective interest – too large, statistical survey on SSE 2010, required criteria to be a member</a:t>
            </a:r>
          </a:p>
          <a:p>
            <a:r>
              <a:rPr lang="en-GB" b="1" dirty="0" smtClean="0">
                <a:latin typeface="+mj-lt"/>
              </a:rPr>
              <a:t>Aim</a:t>
            </a:r>
            <a:r>
              <a:rPr lang="en-GB" dirty="0" smtClean="0">
                <a:latin typeface="+mj-lt"/>
              </a:rPr>
              <a:t>: analyse the behaviour of the actors in the field (Geneva) with regard to the four analytical dimensions defined</a:t>
            </a:r>
          </a:p>
          <a:p>
            <a:r>
              <a:rPr lang="en-GB" b="1" dirty="0" smtClean="0">
                <a:latin typeface="+mj-lt"/>
              </a:rPr>
              <a:t>Target</a:t>
            </a:r>
            <a:r>
              <a:rPr lang="en-GB" dirty="0" smtClean="0">
                <a:latin typeface="+mj-lt"/>
              </a:rPr>
              <a:t>: all the members of the APRES-GE (265)</a:t>
            </a:r>
          </a:p>
          <a:p>
            <a:r>
              <a:rPr lang="en-GB" b="1" dirty="0" smtClean="0">
                <a:latin typeface="+mj-lt"/>
              </a:rPr>
              <a:t>Limits of the research</a:t>
            </a:r>
            <a:r>
              <a:rPr lang="en-GB" dirty="0" smtClean="0">
                <a:latin typeface="+mj-lt"/>
              </a:rPr>
              <a:t>: email, rate of response (17% of the total), lack of literature in constructing the dimensions, very concrete questions, extrapolation of the results, large variety of definitions</a:t>
            </a:r>
            <a:endParaRPr lang="en-GB" dirty="0">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878665209"/>
              </p:ext>
            </p:extLst>
          </p:nvPr>
        </p:nvGraphicFramePr>
        <p:xfrm>
          <a:off x="1331640" y="1268760"/>
          <a:ext cx="6096000" cy="296672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GB" noProof="0" dirty="0" smtClean="0">
                          <a:latin typeface="+mj-lt"/>
                        </a:rPr>
                        <a:t>Theoretical</a:t>
                      </a:r>
                      <a:r>
                        <a:rPr lang="en-GB" baseline="0" noProof="0" dirty="0" smtClean="0">
                          <a:latin typeface="+mj-lt"/>
                        </a:rPr>
                        <a:t> dimensions</a:t>
                      </a:r>
                      <a:endParaRPr lang="en-GB" noProof="0" dirty="0">
                        <a:latin typeface="+mj-lt"/>
                      </a:endParaRPr>
                    </a:p>
                  </a:txBody>
                  <a:tcPr anchor="ctr"/>
                </a:tc>
                <a:tc>
                  <a:txBody>
                    <a:bodyPr/>
                    <a:lstStyle/>
                    <a:p>
                      <a:pPr algn="ctr"/>
                      <a:r>
                        <a:rPr lang="en-GB" noProof="0" smtClean="0">
                          <a:latin typeface="+mj-lt"/>
                        </a:rPr>
                        <a:t>Survey dimensions</a:t>
                      </a:r>
                      <a:endParaRPr lang="en-GB" noProof="0">
                        <a:latin typeface="+mj-lt"/>
                      </a:endParaRPr>
                    </a:p>
                  </a:txBody>
                  <a:tcPr anchor="ctr"/>
                </a:tc>
              </a:tr>
              <a:tr h="370840">
                <a:tc>
                  <a:txBody>
                    <a:bodyPr/>
                    <a:lstStyle/>
                    <a:p>
                      <a:pPr algn="ctr"/>
                      <a:r>
                        <a:rPr lang="en-GB" noProof="0" dirty="0" err="1" smtClean="0">
                          <a:latin typeface="+mj-lt"/>
                        </a:rPr>
                        <a:t>Environnement</a:t>
                      </a:r>
                      <a:endParaRPr lang="en-GB" noProof="0" dirty="0">
                        <a:latin typeface="+mj-lt"/>
                      </a:endParaRPr>
                    </a:p>
                  </a:txBody>
                  <a:tcPr anchor="ctr"/>
                </a:tc>
                <a:tc>
                  <a:txBody>
                    <a:bodyPr/>
                    <a:lstStyle/>
                    <a:p>
                      <a:pPr algn="ctr"/>
                      <a:r>
                        <a:rPr lang="en-GB" noProof="0" dirty="0" smtClean="0">
                          <a:latin typeface="+mj-lt"/>
                        </a:rPr>
                        <a:t>Ecology</a:t>
                      </a:r>
                      <a:endParaRPr lang="en-GB" noProof="0" dirty="0">
                        <a:latin typeface="+mj-lt"/>
                      </a:endParaRPr>
                    </a:p>
                  </a:txBody>
                  <a:tcPr anchor="ctr"/>
                </a:tc>
              </a:tr>
              <a:tr h="370840">
                <a:tc>
                  <a:txBody>
                    <a:bodyPr/>
                    <a:lstStyle/>
                    <a:p>
                      <a:pPr algn="ctr"/>
                      <a:r>
                        <a:rPr lang="en-GB" noProof="0" dirty="0" smtClean="0">
                          <a:latin typeface="+mj-lt"/>
                        </a:rPr>
                        <a:t>Re-localization</a:t>
                      </a:r>
                      <a:endParaRPr lang="en-GB" noProof="0" dirty="0">
                        <a:latin typeface="+mj-lt"/>
                      </a:endParaRPr>
                    </a:p>
                  </a:txBody>
                  <a:tcPr anchor="ctr"/>
                </a:tc>
                <a:tc>
                  <a:txBody>
                    <a:bodyPr/>
                    <a:lstStyle/>
                    <a:p>
                      <a:pPr algn="ctr"/>
                      <a:r>
                        <a:rPr lang="en-GB" noProof="0" dirty="0" smtClean="0">
                          <a:latin typeface="+mj-lt"/>
                        </a:rPr>
                        <a:t>Territory</a:t>
                      </a:r>
                      <a:endParaRPr lang="en-GB" noProof="0" dirty="0">
                        <a:latin typeface="+mj-lt"/>
                      </a:endParaRPr>
                    </a:p>
                  </a:txBody>
                  <a:tcPr anchor="ctr"/>
                </a:tc>
              </a:tr>
              <a:tr h="370840">
                <a:tc>
                  <a:txBody>
                    <a:bodyPr/>
                    <a:lstStyle/>
                    <a:p>
                      <a:pPr algn="ctr"/>
                      <a:r>
                        <a:rPr lang="en-GB" noProof="0" dirty="0" smtClean="0">
                          <a:latin typeface="+mj-lt"/>
                        </a:rPr>
                        <a:t>Relation</a:t>
                      </a:r>
                      <a:r>
                        <a:rPr lang="en-GB" baseline="0" noProof="0" dirty="0" smtClean="0">
                          <a:latin typeface="+mj-lt"/>
                        </a:rPr>
                        <a:t> to work</a:t>
                      </a:r>
                      <a:endParaRPr lang="en-GB" noProof="0" dirty="0">
                        <a:latin typeface="+mj-lt"/>
                      </a:endParaRPr>
                    </a:p>
                  </a:txBody>
                  <a:tcPr anchor="ctr"/>
                </a:tc>
                <a:tc rowSpan="2">
                  <a:txBody>
                    <a:bodyPr/>
                    <a:lstStyle/>
                    <a:p>
                      <a:pPr algn="ctr"/>
                      <a:r>
                        <a:rPr lang="en-GB" noProof="0" dirty="0" smtClean="0">
                          <a:latin typeface="+mj-lt"/>
                        </a:rPr>
                        <a:t>Organisation</a:t>
                      </a:r>
                      <a:endParaRPr lang="en-GB" noProof="0" dirty="0">
                        <a:latin typeface="+mj-lt"/>
                      </a:endParaRPr>
                    </a:p>
                  </a:txBody>
                  <a:tcPr anchor="ctr"/>
                </a:tc>
              </a:tr>
              <a:tr h="370840">
                <a:tc>
                  <a:txBody>
                    <a:bodyPr/>
                    <a:lstStyle/>
                    <a:p>
                      <a:pPr algn="ctr"/>
                      <a:r>
                        <a:rPr lang="en-GB" noProof="0" dirty="0" smtClean="0">
                          <a:latin typeface="+mj-lt"/>
                        </a:rPr>
                        <a:t>Democracy</a:t>
                      </a:r>
                      <a:endParaRPr lang="en-GB" noProof="0" dirty="0">
                        <a:latin typeface="+mj-lt"/>
                      </a:endParaRPr>
                    </a:p>
                  </a:txBody>
                  <a:tcPr anchor="ctr"/>
                </a:tc>
                <a:tc vMerge="1">
                  <a:txBody>
                    <a:bodyPr/>
                    <a:lstStyle/>
                    <a:p>
                      <a:endParaRPr lang="es-ES" dirty="0"/>
                    </a:p>
                  </a:txBody>
                  <a:tcPr/>
                </a:tc>
              </a:tr>
              <a:tr h="370840">
                <a:tc>
                  <a:txBody>
                    <a:bodyPr/>
                    <a:lstStyle/>
                    <a:p>
                      <a:pPr algn="ctr"/>
                      <a:r>
                        <a:rPr lang="en-GB" noProof="0" dirty="0" smtClean="0">
                          <a:latin typeface="+mj-lt"/>
                        </a:rPr>
                        <a:t>Collective interest</a:t>
                      </a:r>
                      <a:endParaRPr lang="en-GB" noProof="0" dirty="0">
                        <a:latin typeface="+mj-lt"/>
                      </a:endParaRPr>
                    </a:p>
                  </a:txBody>
                  <a:tcPr anchor="ctr"/>
                </a:tc>
                <a:tc>
                  <a:txBody>
                    <a:bodyPr/>
                    <a:lstStyle/>
                    <a:p>
                      <a:pPr algn="ctr"/>
                      <a:r>
                        <a:rPr lang="en-GB" noProof="0" smtClean="0">
                          <a:latin typeface="+mj-lt"/>
                        </a:rPr>
                        <a:t>-</a:t>
                      </a:r>
                      <a:endParaRPr lang="en-GB" noProof="0">
                        <a:latin typeface="+mj-lt"/>
                      </a:endParaRPr>
                    </a:p>
                  </a:txBody>
                  <a:tcPr anchor="ctr"/>
                </a:tc>
              </a:tr>
              <a:tr h="370840">
                <a:tc>
                  <a:txBody>
                    <a:bodyPr/>
                    <a:lstStyle/>
                    <a:p>
                      <a:pPr algn="ctr"/>
                      <a:r>
                        <a:rPr lang="en-GB" noProof="0" dirty="0" err="1" smtClean="0">
                          <a:latin typeface="+mj-lt"/>
                        </a:rPr>
                        <a:t>Lucrativity</a:t>
                      </a:r>
                      <a:endParaRPr lang="en-GB" noProof="0" dirty="0">
                        <a:latin typeface="+mj-lt"/>
                      </a:endParaRPr>
                    </a:p>
                  </a:txBody>
                  <a:tcPr anchor="ctr"/>
                </a:tc>
                <a:tc>
                  <a:txBody>
                    <a:bodyPr/>
                    <a:lstStyle/>
                    <a:p>
                      <a:pPr algn="ctr"/>
                      <a:r>
                        <a:rPr lang="en-GB" noProof="0" smtClean="0">
                          <a:latin typeface="+mj-lt"/>
                        </a:rPr>
                        <a:t>-</a:t>
                      </a:r>
                      <a:endParaRPr lang="en-GB" noProof="0">
                        <a:latin typeface="+mj-lt"/>
                      </a:endParaRPr>
                    </a:p>
                  </a:txBody>
                  <a:tcPr anchor="ctr"/>
                </a:tc>
              </a:tr>
              <a:tr h="370840">
                <a:tc>
                  <a:txBody>
                    <a:bodyPr/>
                    <a:lstStyle/>
                    <a:p>
                      <a:pPr algn="ctr"/>
                      <a:r>
                        <a:rPr lang="en-GB" noProof="0" dirty="0" smtClean="0">
                          <a:latin typeface="+mj-lt"/>
                        </a:rPr>
                        <a:t>-</a:t>
                      </a:r>
                      <a:endParaRPr lang="en-GB" noProof="0" dirty="0">
                        <a:latin typeface="+mj-lt"/>
                      </a:endParaRPr>
                    </a:p>
                  </a:txBody>
                  <a:tcPr anchor="ctr"/>
                </a:tc>
                <a:tc>
                  <a:txBody>
                    <a:bodyPr/>
                    <a:lstStyle/>
                    <a:p>
                      <a:pPr algn="ctr"/>
                      <a:r>
                        <a:rPr lang="en-GB" noProof="0" dirty="0" smtClean="0">
                          <a:latin typeface="+mj-lt"/>
                        </a:rPr>
                        <a:t>Production</a:t>
                      </a:r>
                      <a:endParaRPr lang="en-GB" noProof="0" dirty="0">
                        <a:latin typeface="+mj-lt"/>
                      </a:endParaRPr>
                    </a:p>
                  </a:txBody>
                  <a:tcPr anchor="ctr"/>
                </a:tc>
              </a:tr>
            </a:tbl>
          </a:graphicData>
        </a:graphic>
      </p:graphicFrame>
    </p:spTree>
    <p:extLst>
      <p:ext uri="{BB962C8B-B14F-4D97-AF65-F5344CB8AC3E}">
        <p14:creationId xmlns:p14="http://schemas.microsoft.com/office/powerpoint/2010/main" val="21073681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dirty="0" smtClean="0"/>
              <a:t>Results of the survey</a:t>
            </a:r>
            <a:endParaRPr lang="en-GB"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01466046"/>
              </p:ext>
            </p:extLst>
          </p:nvPr>
        </p:nvGraphicFramePr>
        <p:xfrm>
          <a:off x="323528" y="1340768"/>
          <a:ext cx="8136904"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216489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ca-ES" dirty="0" smtClean="0"/>
              <a:t>Conclusions</a:t>
            </a:r>
            <a:endParaRPr lang="es-ES" dirty="0"/>
          </a:p>
        </p:txBody>
      </p:sp>
      <p:sp>
        <p:nvSpPr>
          <p:cNvPr id="3" name="2 Marcador de contenido"/>
          <p:cNvSpPr>
            <a:spLocks noGrp="1"/>
          </p:cNvSpPr>
          <p:nvPr>
            <p:ph idx="1"/>
          </p:nvPr>
        </p:nvSpPr>
        <p:spPr>
          <a:xfrm>
            <a:off x="523156" y="1340768"/>
            <a:ext cx="7721252" cy="5256584"/>
          </a:xfrm>
        </p:spPr>
        <p:txBody>
          <a:bodyPr>
            <a:normAutofit/>
          </a:bodyPr>
          <a:lstStyle/>
          <a:p>
            <a:r>
              <a:rPr lang="en-GB" sz="2000" b="1" dirty="0" smtClean="0">
                <a:latin typeface="+mj-lt"/>
              </a:rPr>
              <a:t>Initial hypothesis: </a:t>
            </a:r>
            <a:r>
              <a:rPr lang="en-GB" sz="2000" dirty="0" smtClean="0">
                <a:latin typeface="+mj-lt"/>
              </a:rPr>
              <a:t>SSE as a transitional path towards a degrowth society</a:t>
            </a:r>
          </a:p>
          <a:p>
            <a:r>
              <a:rPr lang="en-GB" sz="2000" b="1" dirty="0" smtClean="0">
                <a:latin typeface="+mj-lt"/>
              </a:rPr>
              <a:t>Context: </a:t>
            </a:r>
            <a:r>
              <a:rPr lang="en-GB" sz="2000" dirty="0" smtClean="0">
                <a:latin typeface="+mj-lt"/>
              </a:rPr>
              <a:t>limits of the current development model</a:t>
            </a:r>
          </a:p>
          <a:p>
            <a:r>
              <a:rPr lang="ca-ES" sz="2000" dirty="0" smtClean="0">
                <a:latin typeface="+mj-lt"/>
              </a:rPr>
              <a:t>Degrowth </a:t>
            </a:r>
            <a:r>
              <a:rPr lang="ca-ES" sz="2000" dirty="0">
                <a:latin typeface="+mj-lt"/>
              </a:rPr>
              <a:t>as a </a:t>
            </a:r>
            <a:r>
              <a:rPr lang="ca-ES" sz="2000" dirty="0" err="1" smtClean="0">
                <a:latin typeface="+mj-lt"/>
              </a:rPr>
              <a:t>potential</a:t>
            </a:r>
            <a:r>
              <a:rPr lang="ca-ES" sz="2000" dirty="0" smtClean="0">
                <a:latin typeface="+mj-lt"/>
              </a:rPr>
              <a:t> </a:t>
            </a:r>
            <a:r>
              <a:rPr lang="ca-ES" sz="2000" dirty="0" err="1" smtClean="0">
                <a:latin typeface="+mj-lt"/>
              </a:rPr>
              <a:t>future</a:t>
            </a:r>
            <a:r>
              <a:rPr lang="ca-ES" sz="2000" dirty="0" smtClean="0">
                <a:latin typeface="+mj-lt"/>
              </a:rPr>
              <a:t> </a:t>
            </a:r>
            <a:r>
              <a:rPr lang="ca-ES" sz="2000" dirty="0" err="1">
                <a:latin typeface="+mj-lt"/>
              </a:rPr>
              <a:t>scenario</a:t>
            </a:r>
            <a:endParaRPr lang="es-ES" sz="2000" dirty="0">
              <a:latin typeface="+mj-lt"/>
            </a:endParaRPr>
          </a:p>
          <a:p>
            <a:r>
              <a:rPr lang="en-GB" sz="2000" dirty="0" smtClean="0">
                <a:latin typeface="+mj-lt"/>
              </a:rPr>
              <a:t>SSE as a hybrid model capable of adapting in the present economic and social structure (innovative definition APRES-GE)</a:t>
            </a:r>
          </a:p>
          <a:p>
            <a:r>
              <a:rPr lang="en-GB" sz="2000" dirty="0" smtClean="0">
                <a:latin typeface="+mj-lt"/>
              </a:rPr>
              <a:t>Convergence and coherence between SSE and degrowth in all the identified dimensions (theoretical and empirical level)</a:t>
            </a:r>
          </a:p>
          <a:p>
            <a:r>
              <a:rPr lang="en-GB" sz="2000" dirty="0" smtClean="0">
                <a:latin typeface="+mj-lt"/>
              </a:rPr>
              <a:t>Despite the limited and provisional nature of our research we accept our hypothesis:</a:t>
            </a:r>
          </a:p>
          <a:p>
            <a:endParaRPr lang="ca-ES" sz="2000" dirty="0"/>
          </a:p>
          <a:p>
            <a:endParaRPr lang="ca-ES" sz="2000" dirty="0" smtClean="0"/>
          </a:p>
          <a:p>
            <a:endParaRPr lang="ca-ES" sz="2000" dirty="0"/>
          </a:p>
          <a:p>
            <a:r>
              <a:rPr lang="en-GB" sz="2000" dirty="0" smtClean="0">
                <a:latin typeface="+mj-lt"/>
              </a:rPr>
              <a:t>Need to create synergies and links between the SSE actors</a:t>
            </a:r>
          </a:p>
          <a:p>
            <a:endParaRPr lang="ca-ES" sz="2000" dirty="0" smtClean="0"/>
          </a:p>
          <a:p>
            <a:endParaRPr lang="ca-ES" sz="2000" dirty="0"/>
          </a:p>
          <a:p>
            <a:endParaRPr lang="ca-ES" sz="2000" dirty="0" smtClean="0"/>
          </a:p>
          <a:p>
            <a:endParaRPr lang="ca-ES" sz="2000" dirty="0"/>
          </a:p>
          <a:p>
            <a:endParaRPr lang="ca-ES" sz="2000" dirty="0" smtClean="0"/>
          </a:p>
        </p:txBody>
      </p:sp>
      <p:sp>
        <p:nvSpPr>
          <p:cNvPr id="4" name="3 Rectángulo"/>
          <p:cNvSpPr/>
          <p:nvPr/>
        </p:nvSpPr>
        <p:spPr>
          <a:xfrm>
            <a:off x="811948" y="4941168"/>
            <a:ext cx="705678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4300" indent="0" algn="ctr">
              <a:buNone/>
            </a:pPr>
            <a:r>
              <a:rPr lang="en-GB" sz="2400" dirty="0" smtClean="0">
                <a:latin typeface="+mj-lt"/>
              </a:rPr>
              <a:t>SSE can offer a transitional path towards a </a:t>
            </a:r>
            <a:r>
              <a:rPr lang="en-GB" sz="2400" dirty="0" err="1" smtClean="0">
                <a:latin typeface="+mj-lt"/>
              </a:rPr>
              <a:t>degrowth</a:t>
            </a:r>
            <a:r>
              <a:rPr lang="en-GB" sz="2400" dirty="0" smtClean="0">
                <a:latin typeface="+mj-lt"/>
              </a:rPr>
              <a:t> society</a:t>
            </a:r>
            <a:endParaRPr lang="en-GB" sz="2400" dirty="0">
              <a:latin typeface="+mj-lt"/>
            </a:endParaRPr>
          </a:p>
        </p:txBody>
      </p:sp>
    </p:spTree>
    <p:extLst>
      <p:ext uri="{BB962C8B-B14F-4D97-AF65-F5344CB8AC3E}">
        <p14:creationId xmlns:p14="http://schemas.microsoft.com/office/powerpoint/2010/main" val="12903287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dirty="0" smtClean="0"/>
              <a:t>Final Comments &amp; Future Research</a:t>
            </a:r>
            <a:endParaRPr lang="en-GB" dirty="0"/>
          </a:p>
        </p:txBody>
      </p:sp>
      <p:sp>
        <p:nvSpPr>
          <p:cNvPr id="3" name="2 Marcador de contenido"/>
          <p:cNvSpPr>
            <a:spLocks noGrp="1"/>
          </p:cNvSpPr>
          <p:nvPr>
            <p:ph idx="1"/>
          </p:nvPr>
        </p:nvSpPr>
        <p:spPr>
          <a:xfrm>
            <a:off x="467544" y="1700808"/>
            <a:ext cx="7620000" cy="4800600"/>
          </a:xfrm>
        </p:spPr>
        <p:txBody>
          <a:bodyPr/>
          <a:lstStyle/>
          <a:p>
            <a:r>
              <a:rPr lang="en-GB" dirty="0" smtClean="0">
                <a:latin typeface="+mj-lt"/>
              </a:rPr>
              <a:t>Final Comments:</a:t>
            </a:r>
          </a:p>
          <a:p>
            <a:pPr lvl="1"/>
            <a:r>
              <a:rPr lang="en-GB" dirty="0" smtClean="0">
                <a:latin typeface="+mj-lt"/>
              </a:rPr>
              <a:t>Key role of other actors (public sector, private sector...)</a:t>
            </a:r>
          </a:p>
          <a:p>
            <a:pPr lvl="1"/>
            <a:r>
              <a:rPr lang="en-GB" dirty="0" smtClean="0">
                <a:latin typeface="+mj-lt"/>
              </a:rPr>
              <a:t>The social transition will be planned or will be the result of the pedagogy of catastrophes?</a:t>
            </a:r>
          </a:p>
          <a:p>
            <a:pPr lvl="1"/>
            <a:r>
              <a:rPr lang="en-GB" dirty="0" smtClean="0">
                <a:latin typeface="+mj-lt"/>
              </a:rPr>
              <a:t>This will depend on the capacity of SSE to adapt itself to the current context while going on promoting alternative values</a:t>
            </a:r>
          </a:p>
          <a:p>
            <a:pPr lvl="1"/>
            <a:endParaRPr lang="en-GB" dirty="0" smtClean="0">
              <a:latin typeface="+mj-lt"/>
            </a:endParaRPr>
          </a:p>
          <a:p>
            <a:r>
              <a:rPr lang="en-GB" dirty="0" smtClean="0">
                <a:latin typeface="+mj-lt"/>
              </a:rPr>
              <a:t>Future research</a:t>
            </a:r>
          </a:p>
          <a:p>
            <a:pPr lvl="1"/>
            <a:r>
              <a:rPr lang="en-GB" dirty="0" smtClean="0">
                <a:latin typeface="+mj-lt"/>
              </a:rPr>
              <a:t>Focus on degrowth organizations</a:t>
            </a:r>
          </a:p>
          <a:p>
            <a:pPr lvl="1"/>
            <a:r>
              <a:rPr lang="en-GB" dirty="0" smtClean="0">
                <a:latin typeface="+mj-lt"/>
              </a:rPr>
              <a:t>Analysis of the coherence between work and personal lifestyle</a:t>
            </a:r>
          </a:p>
          <a:p>
            <a:pPr lvl="1"/>
            <a:r>
              <a:rPr lang="en-GB" dirty="0" smtClean="0">
                <a:latin typeface="+mj-lt"/>
              </a:rPr>
              <a:t>Comparative study of definitions and approaches of SSE from a degrowth lens</a:t>
            </a:r>
          </a:p>
          <a:p>
            <a:pPr lvl="1"/>
            <a:r>
              <a:rPr lang="en-GB" dirty="0" smtClean="0">
                <a:latin typeface="+mj-lt"/>
              </a:rPr>
              <a:t>Enlarge the study to other geographical areas</a:t>
            </a:r>
          </a:p>
          <a:p>
            <a:endParaRPr lang="es-ES" dirty="0"/>
          </a:p>
        </p:txBody>
      </p:sp>
    </p:spTree>
    <p:extLst>
      <p:ext uri="{BB962C8B-B14F-4D97-AF65-F5344CB8AC3E}">
        <p14:creationId xmlns:p14="http://schemas.microsoft.com/office/powerpoint/2010/main" val="3176870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Structure of the presentation</a:t>
            </a:r>
            <a:endParaRPr lang="en-GB" dirty="0"/>
          </a:p>
        </p:txBody>
      </p:sp>
      <p:sp>
        <p:nvSpPr>
          <p:cNvPr id="3" name="Content Placeholder 2"/>
          <p:cNvSpPr>
            <a:spLocks noGrp="1"/>
          </p:cNvSpPr>
          <p:nvPr>
            <p:ph idx="1"/>
          </p:nvPr>
        </p:nvSpPr>
        <p:spPr>
          <a:xfrm>
            <a:off x="755576" y="1484784"/>
            <a:ext cx="7488832" cy="5184576"/>
          </a:xfrm>
        </p:spPr>
        <p:txBody>
          <a:bodyPr>
            <a:normAutofit fontScale="92500" lnSpcReduction="20000"/>
          </a:bodyPr>
          <a:lstStyle/>
          <a:p>
            <a:r>
              <a:rPr lang="en-GB" dirty="0" smtClean="0">
                <a:latin typeface="+mj-lt"/>
              </a:rPr>
              <a:t>Why this topic?</a:t>
            </a:r>
          </a:p>
          <a:p>
            <a:r>
              <a:rPr lang="en-GB" dirty="0" smtClean="0">
                <a:latin typeface="+mj-lt"/>
              </a:rPr>
              <a:t>Methodology</a:t>
            </a:r>
          </a:p>
          <a:p>
            <a:r>
              <a:rPr lang="en-GB" dirty="0" smtClean="0">
                <a:latin typeface="+mj-lt"/>
              </a:rPr>
              <a:t>Degrowth</a:t>
            </a:r>
          </a:p>
          <a:p>
            <a:pPr lvl="1"/>
            <a:r>
              <a:rPr lang="en-GB" dirty="0">
                <a:latin typeface="+mj-lt"/>
              </a:rPr>
              <a:t>What are we referring to by degrowth</a:t>
            </a:r>
            <a:r>
              <a:rPr lang="en-GB" dirty="0" smtClean="0">
                <a:latin typeface="+mj-lt"/>
              </a:rPr>
              <a:t>?</a:t>
            </a:r>
          </a:p>
          <a:p>
            <a:pPr lvl="1"/>
            <a:r>
              <a:rPr lang="en-GB" dirty="0" smtClean="0">
                <a:latin typeface="+mj-lt"/>
              </a:rPr>
              <a:t>Origins of the concept</a:t>
            </a:r>
          </a:p>
          <a:p>
            <a:r>
              <a:rPr lang="en-GB" dirty="0" smtClean="0">
                <a:latin typeface="+mj-lt"/>
              </a:rPr>
              <a:t>Social and Solidarity Economy</a:t>
            </a:r>
          </a:p>
          <a:p>
            <a:pPr lvl="1"/>
            <a:r>
              <a:rPr lang="en-GB" dirty="0" smtClean="0">
                <a:latin typeface="+mj-lt"/>
              </a:rPr>
              <a:t>What is SSE?</a:t>
            </a:r>
          </a:p>
          <a:p>
            <a:pPr lvl="1"/>
            <a:r>
              <a:rPr lang="en-GB" dirty="0" smtClean="0">
                <a:latin typeface="+mj-lt"/>
              </a:rPr>
              <a:t>Where does it fit in the economy?</a:t>
            </a:r>
          </a:p>
          <a:p>
            <a:pPr lvl="1"/>
            <a:r>
              <a:rPr lang="en-GB" dirty="0" smtClean="0">
                <a:latin typeface="+mj-lt"/>
              </a:rPr>
              <a:t>Origins of the concept</a:t>
            </a:r>
          </a:p>
          <a:p>
            <a:pPr lvl="1"/>
            <a:r>
              <a:rPr lang="en-GB" i="1" dirty="0" smtClean="0">
                <a:latin typeface="+mj-lt"/>
              </a:rPr>
              <a:t>La </a:t>
            </a:r>
            <a:r>
              <a:rPr lang="en-GB" i="1" dirty="0" err="1" smtClean="0">
                <a:latin typeface="+mj-lt"/>
              </a:rPr>
              <a:t>Chambre</a:t>
            </a:r>
            <a:r>
              <a:rPr lang="en-GB" i="1" dirty="0" smtClean="0">
                <a:latin typeface="+mj-lt"/>
              </a:rPr>
              <a:t> </a:t>
            </a:r>
            <a:r>
              <a:rPr lang="en-GB" i="1" dirty="0" err="1" smtClean="0">
                <a:latin typeface="+mj-lt"/>
              </a:rPr>
              <a:t>d’économie</a:t>
            </a:r>
            <a:r>
              <a:rPr lang="en-GB" i="1" dirty="0" smtClean="0">
                <a:latin typeface="+mj-lt"/>
              </a:rPr>
              <a:t> </a:t>
            </a:r>
            <a:r>
              <a:rPr lang="en-GB" i="1" dirty="0" err="1" smtClean="0">
                <a:latin typeface="+mj-lt"/>
              </a:rPr>
              <a:t>sociale</a:t>
            </a:r>
            <a:r>
              <a:rPr lang="en-GB" i="1" dirty="0" smtClean="0">
                <a:latin typeface="+mj-lt"/>
              </a:rPr>
              <a:t> et </a:t>
            </a:r>
            <a:r>
              <a:rPr lang="en-GB" i="1" dirty="0" err="1" smtClean="0">
                <a:latin typeface="+mj-lt"/>
              </a:rPr>
              <a:t>solidaire</a:t>
            </a:r>
            <a:r>
              <a:rPr lang="en-GB" i="1" dirty="0" smtClean="0">
                <a:latin typeface="+mj-lt"/>
              </a:rPr>
              <a:t> de Genève </a:t>
            </a:r>
            <a:r>
              <a:rPr lang="en-GB" dirty="0" smtClean="0">
                <a:latin typeface="+mj-lt"/>
              </a:rPr>
              <a:t>(The Geneva SSE chamber)</a:t>
            </a:r>
          </a:p>
          <a:p>
            <a:r>
              <a:rPr lang="en-GB" dirty="0" smtClean="0">
                <a:latin typeface="+mj-lt"/>
              </a:rPr>
              <a:t>Degrowth and SSE</a:t>
            </a:r>
          </a:p>
          <a:p>
            <a:pPr lvl="1"/>
            <a:r>
              <a:rPr lang="en-GB" dirty="0" smtClean="0">
                <a:latin typeface="+mj-lt"/>
              </a:rPr>
              <a:t>6 dimensions for comparison</a:t>
            </a:r>
          </a:p>
          <a:p>
            <a:pPr lvl="1"/>
            <a:r>
              <a:rPr lang="en-GB" dirty="0" smtClean="0">
                <a:latin typeface="+mj-lt"/>
              </a:rPr>
              <a:t>Survey design</a:t>
            </a:r>
          </a:p>
          <a:p>
            <a:pPr lvl="1"/>
            <a:r>
              <a:rPr lang="en-GB" dirty="0" smtClean="0">
                <a:latin typeface="+mj-lt"/>
              </a:rPr>
              <a:t>Results of the survey</a:t>
            </a:r>
          </a:p>
          <a:p>
            <a:r>
              <a:rPr lang="en-GB" dirty="0" smtClean="0">
                <a:latin typeface="+mj-lt"/>
              </a:rPr>
              <a:t>Conclusions</a:t>
            </a:r>
          </a:p>
          <a:p>
            <a:r>
              <a:rPr lang="en-GB" dirty="0" smtClean="0">
                <a:latin typeface="+mj-lt"/>
              </a:rPr>
              <a:t>Final comments and future research</a:t>
            </a:r>
          </a:p>
          <a:p>
            <a:pPr lvl="1"/>
            <a:endParaRPr lang="en-GB" dirty="0" smtClean="0">
              <a:latin typeface="+mj-lt"/>
            </a:endParaRPr>
          </a:p>
          <a:p>
            <a:endParaRPr lang="en-GB" dirty="0" smtClean="0">
              <a:latin typeface="+mj-lt"/>
            </a:endParaRPr>
          </a:p>
          <a:p>
            <a:endParaRPr lang="en-GB" dirty="0">
              <a:latin typeface="+mj-lt"/>
            </a:endParaRPr>
          </a:p>
          <a:p>
            <a:endParaRPr lang="es-ES" dirty="0" smtClean="0"/>
          </a:p>
          <a:p>
            <a:endParaRPr lang="es-ES" dirty="0" smtClean="0"/>
          </a:p>
          <a:p>
            <a:endParaRPr lang="es-ES" dirty="0" smtClean="0"/>
          </a:p>
          <a:p>
            <a:endParaRPr lang="es-ES" dirty="0"/>
          </a:p>
        </p:txBody>
      </p:sp>
    </p:spTree>
    <p:extLst>
      <p:ext uri="{BB962C8B-B14F-4D97-AF65-F5344CB8AC3E}">
        <p14:creationId xmlns:p14="http://schemas.microsoft.com/office/powerpoint/2010/main" val="23230491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04664"/>
            <a:ext cx="7920880" cy="5976664"/>
          </a:xfrm>
        </p:spPr>
        <p:txBody>
          <a:bodyPr>
            <a:normAutofit fontScale="92500" lnSpcReduction="10000"/>
          </a:bodyPr>
          <a:lstStyle/>
          <a:p>
            <a:pPr marL="114300" indent="0" algn="r">
              <a:lnSpc>
                <a:spcPct val="150000"/>
              </a:lnSpc>
              <a:buNone/>
            </a:pPr>
            <a:r>
              <a:rPr lang="fr-CH" sz="2800" i="1" dirty="0" smtClean="0">
                <a:latin typeface="Gabriola" panose="04040605051002020D02" pitchFamily="82" charset="0"/>
              </a:rPr>
              <a:t>‘</a:t>
            </a:r>
            <a:r>
              <a:rPr lang="fr-CH" sz="2800" dirty="0" smtClean="0">
                <a:latin typeface="Gabriola" panose="04040605051002020D02" pitchFamily="82" charset="0"/>
              </a:rPr>
              <a:t>A elle seule, elle ne pourra pas régler toutes les questions centrales qui se posent à l’humanité, c’est certain, mais sans doute est-elle en mesure d’apporter sa pierre à l’édifice d’une économie au service des hommes et non au service de la financiarisation du monde’</a:t>
            </a:r>
          </a:p>
          <a:p>
            <a:pPr marL="114300" indent="0" algn="r">
              <a:lnSpc>
                <a:spcPct val="150000"/>
              </a:lnSpc>
              <a:buNone/>
            </a:pPr>
            <a:r>
              <a:rPr lang="ca-ES" sz="2800" dirty="0" smtClean="0">
                <a:latin typeface="Gabriola" panose="04040605051002020D02" pitchFamily="82" charset="0"/>
              </a:rPr>
              <a:t>~</a:t>
            </a:r>
            <a:endParaRPr lang="ca-ES" sz="2800" dirty="0">
              <a:latin typeface="Gabriola" panose="04040605051002020D02" pitchFamily="82" charset="0"/>
            </a:endParaRPr>
          </a:p>
          <a:p>
            <a:pPr marL="114300" indent="0" algn="r">
              <a:lnSpc>
                <a:spcPct val="150000"/>
              </a:lnSpc>
              <a:buNone/>
            </a:pPr>
            <a:r>
              <a:rPr lang="en-GB" sz="2800" dirty="0" smtClean="0">
                <a:latin typeface="Gabriola" panose="04040605051002020D02" pitchFamily="82" charset="0"/>
              </a:rPr>
              <a:t>‘By itself, (SSE) won’t be able to fix all the challenges faced by humanity, that’s for sure, but it will undoubtedly contribute to build an economy in the service of people rather than in the service of the world financiarisation’</a:t>
            </a:r>
          </a:p>
          <a:p>
            <a:pPr marL="114300" indent="0" algn="r">
              <a:lnSpc>
                <a:spcPct val="150000"/>
              </a:lnSpc>
              <a:buNone/>
            </a:pPr>
            <a:endParaRPr lang="ca-ES" sz="2800" dirty="0">
              <a:latin typeface="Gabriola" panose="04040605051002020D02" pitchFamily="82" charset="0"/>
            </a:endParaRPr>
          </a:p>
          <a:p>
            <a:pPr marL="114300" indent="0" algn="r">
              <a:lnSpc>
                <a:spcPct val="150000"/>
              </a:lnSpc>
              <a:buNone/>
            </a:pPr>
            <a:r>
              <a:rPr lang="ca-ES" sz="2800" dirty="0" err="1" smtClean="0">
                <a:latin typeface="Gabriola" panose="04040605051002020D02" pitchFamily="82" charset="0"/>
              </a:rPr>
              <a:t>Thierry</a:t>
            </a:r>
            <a:r>
              <a:rPr lang="ca-ES" sz="2800" dirty="0" smtClean="0">
                <a:latin typeface="Gabriola" panose="04040605051002020D02" pitchFamily="82" charset="0"/>
              </a:rPr>
              <a:t> </a:t>
            </a:r>
            <a:r>
              <a:rPr lang="ca-ES" sz="2800" dirty="0" err="1" smtClean="0">
                <a:latin typeface="Gabriola" panose="04040605051002020D02" pitchFamily="82" charset="0"/>
              </a:rPr>
              <a:t>Jeantet</a:t>
            </a:r>
            <a:r>
              <a:rPr lang="ca-ES" sz="2800" dirty="0" smtClean="0">
                <a:latin typeface="Gabriola" panose="04040605051002020D02" pitchFamily="82" charset="0"/>
              </a:rPr>
              <a:t> (2008): ‘</a:t>
            </a:r>
            <a:r>
              <a:rPr lang="ca-ES" sz="2800" dirty="0" err="1" smtClean="0">
                <a:latin typeface="Gabriola" panose="04040605051002020D02" pitchFamily="82" charset="0"/>
              </a:rPr>
              <a:t>L’économie</a:t>
            </a:r>
            <a:r>
              <a:rPr lang="ca-ES" sz="2800" dirty="0" smtClean="0">
                <a:latin typeface="Gabriola" panose="04040605051002020D02" pitchFamily="82" charset="0"/>
              </a:rPr>
              <a:t> </a:t>
            </a:r>
            <a:r>
              <a:rPr lang="ca-ES" sz="2800" dirty="0" err="1" smtClean="0">
                <a:latin typeface="Gabriola" panose="04040605051002020D02" pitchFamily="82" charset="0"/>
              </a:rPr>
              <a:t>sociale</a:t>
            </a:r>
            <a:r>
              <a:rPr lang="ca-ES" sz="2800" dirty="0" smtClean="0">
                <a:latin typeface="Gabriola" panose="04040605051002020D02" pitchFamily="82" charset="0"/>
              </a:rPr>
              <a:t>, </a:t>
            </a:r>
            <a:r>
              <a:rPr lang="ca-ES" sz="2800" dirty="0" err="1" smtClean="0">
                <a:latin typeface="Gabriola" panose="04040605051002020D02" pitchFamily="82" charset="0"/>
              </a:rPr>
              <a:t>une</a:t>
            </a:r>
            <a:r>
              <a:rPr lang="ca-ES" sz="2800" dirty="0" smtClean="0">
                <a:latin typeface="Gabriola" panose="04040605051002020D02" pitchFamily="82" charset="0"/>
              </a:rPr>
              <a:t> </a:t>
            </a:r>
            <a:r>
              <a:rPr lang="ca-ES" sz="2800" dirty="0" err="1" smtClean="0">
                <a:latin typeface="Gabriola" panose="04040605051002020D02" pitchFamily="82" charset="0"/>
              </a:rPr>
              <a:t>alternative</a:t>
            </a:r>
            <a:r>
              <a:rPr lang="ca-ES" sz="2800" dirty="0" smtClean="0">
                <a:latin typeface="Gabriola" panose="04040605051002020D02" pitchFamily="82" charset="0"/>
              </a:rPr>
              <a:t> au capitalisme’</a:t>
            </a:r>
            <a:endParaRPr lang="es-ES" sz="2800" dirty="0">
              <a:latin typeface="Gabriola" panose="04040605051002020D02" pitchFamily="82" charset="0"/>
            </a:endParaRPr>
          </a:p>
        </p:txBody>
      </p:sp>
    </p:spTree>
    <p:extLst>
      <p:ext uri="{BB962C8B-B14F-4D97-AF65-F5344CB8AC3E}">
        <p14:creationId xmlns:p14="http://schemas.microsoft.com/office/powerpoint/2010/main" val="29776878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772816"/>
            <a:ext cx="7620000" cy="1143000"/>
          </a:xfrm>
        </p:spPr>
        <p:txBody>
          <a:bodyPr/>
          <a:lstStyle/>
          <a:p>
            <a:r>
              <a:rPr lang="ca-ES" dirty="0" err="1" smtClean="0"/>
              <a:t>Questions</a:t>
            </a:r>
            <a:r>
              <a:rPr lang="ca-ES" dirty="0" smtClean="0"/>
              <a:t> </a:t>
            </a:r>
            <a:r>
              <a:rPr lang="ca-ES" dirty="0" err="1" smtClean="0"/>
              <a:t>and</a:t>
            </a:r>
            <a:r>
              <a:rPr lang="ca-ES" dirty="0" smtClean="0"/>
              <a:t> </a:t>
            </a:r>
            <a:r>
              <a:rPr lang="ca-ES" dirty="0" err="1" smtClean="0"/>
              <a:t>remarks</a:t>
            </a:r>
            <a:r>
              <a:rPr lang="ca-ES" dirty="0" smtClean="0"/>
              <a:t>...?</a:t>
            </a:r>
            <a:endParaRPr lang="es-E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2362" y="3284984"/>
            <a:ext cx="1619250" cy="2790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4283968" y="5229200"/>
            <a:ext cx="3168352" cy="523220"/>
          </a:xfrm>
          <a:prstGeom prst="rect">
            <a:avLst/>
          </a:prstGeom>
          <a:noFill/>
        </p:spPr>
        <p:txBody>
          <a:bodyPr wrap="square" rtlCol="0">
            <a:spAutoFit/>
          </a:bodyPr>
          <a:lstStyle/>
          <a:p>
            <a:r>
              <a:rPr lang="ca-ES" sz="2800" dirty="0" smtClean="0">
                <a:latin typeface="+mj-lt"/>
              </a:rPr>
              <a:t>THANK YOU!</a:t>
            </a:r>
            <a:endParaRPr lang="es-ES" sz="2800" dirty="0">
              <a:latin typeface="+mj-lt"/>
            </a:endParaRPr>
          </a:p>
        </p:txBody>
      </p:sp>
    </p:spTree>
    <p:extLst>
      <p:ext uri="{BB962C8B-B14F-4D97-AF65-F5344CB8AC3E}">
        <p14:creationId xmlns:p14="http://schemas.microsoft.com/office/powerpoint/2010/main" val="3084294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Why this topic?</a:t>
            </a:r>
            <a:endParaRPr lang="en-GB"/>
          </a:p>
        </p:txBody>
      </p:sp>
      <p:sp>
        <p:nvSpPr>
          <p:cNvPr id="3" name="2 Marcador de contenido"/>
          <p:cNvSpPr>
            <a:spLocks noGrp="1"/>
          </p:cNvSpPr>
          <p:nvPr>
            <p:ph idx="1"/>
          </p:nvPr>
        </p:nvSpPr>
        <p:spPr>
          <a:xfrm>
            <a:off x="395536" y="2924944"/>
            <a:ext cx="7920880" cy="1800200"/>
          </a:xfrm>
        </p:spPr>
        <p:txBody>
          <a:bodyPr>
            <a:normAutofit fontScale="85000" lnSpcReduction="10000"/>
          </a:bodyPr>
          <a:lstStyle/>
          <a:p>
            <a:r>
              <a:rPr lang="en-GB" dirty="0" smtClean="0">
                <a:latin typeface="+mj-lt"/>
              </a:rPr>
              <a:t>Multidimensional </a:t>
            </a:r>
            <a:r>
              <a:rPr lang="en-GB" b="1" dirty="0" smtClean="0">
                <a:latin typeface="+mj-lt"/>
              </a:rPr>
              <a:t>crisis</a:t>
            </a:r>
            <a:r>
              <a:rPr lang="en-GB" dirty="0" smtClean="0">
                <a:latin typeface="+mj-lt"/>
              </a:rPr>
              <a:t> (social, economic, environmental, cultural...)</a:t>
            </a:r>
          </a:p>
          <a:p>
            <a:r>
              <a:rPr lang="en-GB" dirty="0" smtClean="0">
                <a:latin typeface="+mj-lt"/>
              </a:rPr>
              <a:t>Crisis defined as an opportunity, decision or choice (Greek:</a:t>
            </a:r>
            <a:r>
              <a:rPr lang="en-GB" dirty="0" smtClean="0">
                <a:solidFill>
                  <a:schemeClr val="accent6"/>
                </a:solidFill>
                <a:latin typeface="+mj-lt"/>
              </a:rPr>
              <a:t> </a:t>
            </a:r>
            <a:r>
              <a:rPr lang="el-GR" i="1" dirty="0">
                <a:solidFill>
                  <a:schemeClr val="accent6"/>
                </a:solidFill>
                <a:latin typeface="+mj-lt"/>
                <a:hlinkClick r:id="rId3" tooltip="κρίσις"/>
              </a:rPr>
              <a:t>κρίσις</a:t>
            </a:r>
            <a:r>
              <a:rPr lang="el-GR" dirty="0">
                <a:solidFill>
                  <a:schemeClr val="accent6"/>
                </a:solidFill>
                <a:latin typeface="+mj-lt"/>
              </a:rPr>
              <a:t> </a:t>
            </a:r>
            <a:r>
              <a:rPr lang="fr-CH" dirty="0" smtClean="0">
                <a:latin typeface="+mj-lt"/>
              </a:rPr>
              <a:t>) and </a:t>
            </a:r>
            <a:r>
              <a:rPr lang="en-GB" dirty="0" smtClean="0">
                <a:latin typeface="+mj-lt"/>
              </a:rPr>
              <a:t>sieve</a:t>
            </a:r>
            <a:r>
              <a:rPr lang="fr-CH" dirty="0" smtClean="0">
                <a:latin typeface="+mj-lt"/>
              </a:rPr>
              <a:t> (</a:t>
            </a:r>
            <a:r>
              <a:rPr lang="fr-CH" dirty="0" err="1" smtClean="0">
                <a:latin typeface="+mj-lt"/>
              </a:rPr>
              <a:t>Indo-european</a:t>
            </a:r>
            <a:r>
              <a:rPr lang="fr-CH" dirty="0">
                <a:latin typeface="+mj-lt"/>
              </a:rPr>
              <a:t>: </a:t>
            </a:r>
            <a:r>
              <a:rPr lang="fr-CH" i="1" u="sng" dirty="0" err="1" smtClean="0">
                <a:solidFill>
                  <a:schemeClr val="accent6"/>
                </a:solidFill>
                <a:latin typeface="+mj-lt"/>
              </a:rPr>
              <a:t>krei</a:t>
            </a:r>
            <a:r>
              <a:rPr lang="fr-CH" i="1" u="sng" dirty="0" smtClean="0">
                <a:solidFill>
                  <a:schemeClr val="accent6"/>
                </a:solidFill>
                <a:latin typeface="+mj-lt"/>
              </a:rPr>
              <a:t> </a:t>
            </a:r>
            <a:r>
              <a:rPr lang="fr-CH" dirty="0" smtClean="0">
                <a:latin typeface="+mj-lt"/>
              </a:rPr>
              <a:t>)</a:t>
            </a:r>
            <a:endParaRPr lang="en-GB" dirty="0" smtClean="0">
              <a:latin typeface="+mj-lt"/>
            </a:endParaRPr>
          </a:p>
          <a:p>
            <a:r>
              <a:rPr lang="en-GB" b="1" dirty="0" smtClean="0">
                <a:latin typeface="+mj-lt"/>
              </a:rPr>
              <a:t>Paradox</a:t>
            </a:r>
            <a:r>
              <a:rPr lang="en-GB" dirty="0" smtClean="0">
                <a:latin typeface="+mj-lt"/>
              </a:rPr>
              <a:t>: impossibility for the degrowth paradigm to exist inside a capitalist / neoliberal system (irreconcilable break-up)</a:t>
            </a:r>
            <a:r>
              <a:rPr lang="en-GB" dirty="0" smtClean="0"/>
              <a:t>		</a:t>
            </a:r>
          </a:p>
          <a:p>
            <a:pPr marL="2103120" lvl="8" indent="0">
              <a:buNone/>
            </a:pPr>
            <a:r>
              <a:rPr lang="en-GB" sz="1600" dirty="0" smtClean="0"/>
              <a:t>		</a:t>
            </a:r>
            <a:endParaRPr lang="en-GB" sz="1600" b="1" dirty="0"/>
          </a:p>
        </p:txBody>
      </p:sp>
      <p:graphicFrame>
        <p:nvGraphicFramePr>
          <p:cNvPr id="4" name="3 Diagrama"/>
          <p:cNvGraphicFramePr/>
          <p:nvPr>
            <p:extLst>
              <p:ext uri="{D42A27DB-BD31-4B8C-83A1-F6EECF244321}">
                <p14:modId xmlns:p14="http://schemas.microsoft.com/office/powerpoint/2010/main" val="3229029755"/>
              </p:ext>
            </p:extLst>
          </p:nvPr>
        </p:nvGraphicFramePr>
        <p:xfrm>
          <a:off x="323528" y="908720"/>
          <a:ext cx="7776864" cy="23920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6 Flecha doblada hacia arriba"/>
          <p:cNvSpPr/>
          <p:nvPr/>
        </p:nvSpPr>
        <p:spPr>
          <a:xfrm rot="5400000">
            <a:off x="2231740" y="4156917"/>
            <a:ext cx="792088" cy="187220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3995936" y="4696977"/>
            <a:ext cx="3816424" cy="17543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GB" dirty="0" smtClean="0">
                <a:latin typeface="+mj-lt"/>
              </a:rPr>
              <a:t>SSE as an hybrid model capable of adapting itself in a market economy while promoting an alternative societal model </a:t>
            </a:r>
            <a:r>
              <a:rPr lang="en-GB" dirty="0" smtClean="0">
                <a:latin typeface="+mj-lt"/>
                <a:sym typeface="Wingdings" pitchFamily="2" charset="2"/>
              </a:rPr>
              <a:t></a:t>
            </a:r>
            <a:r>
              <a:rPr lang="en-GB" dirty="0" smtClean="0">
                <a:latin typeface="+mj-lt"/>
              </a:rPr>
              <a:t> </a:t>
            </a:r>
            <a:r>
              <a:rPr lang="en-GB" b="1" dirty="0" smtClean="0">
                <a:latin typeface="+mj-lt"/>
              </a:rPr>
              <a:t>TRANSITION! </a:t>
            </a:r>
            <a:r>
              <a:rPr lang="en-GB" dirty="0" smtClean="0">
                <a:latin typeface="+mj-lt"/>
              </a:rPr>
              <a:t>(understood as a slow maturation of a deep change)</a:t>
            </a:r>
            <a:endParaRPr lang="en-GB" dirty="0">
              <a:latin typeface="+mj-lt"/>
            </a:endParaRPr>
          </a:p>
        </p:txBody>
      </p:sp>
    </p:spTree>
    <p:extLst>
      <p:ext uri="{BB962C8B-B14F-4D97-AF65-F5344CB8AC3E}">
        <p14:creationId xmlns:p14="http://schemas.microsoft.com/office/powerpoint/2010/main" val="1821153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Methodology</a:t>
            </a:r>
            <a:endParaRPr lang="en-GB"/>
          </a:p>
        </p:txBody>
      </p:sp>
      <p:sp>
        <p:nvSpPr>
          <p:cNvPr id="4" name="3 Marcador de contenido"/>
          <p:cNvSpPr>
            <a:spLocks noGrp="1"/>
          </p:cNvSpPr>
          <p:nvPr>
            <p:ph idx="1"/>
          </p:nvPr>
        </p:nvSpPr>
        <p:spPr>
          <a:xfrm>
            <a:off x="467544" y="1484444"/>
            <a:ext cx="7620000" cy="4800600"/>
          </a:xfrm>
        </p:spPr>
        <p:txBody>
          <a:bodyPr/>
          <a:lstStyle/>
          <a:p>
            <a:r>
              <a:rPr lang="en-GB" dirty="0" smtClean="0">
                <a:latin typeface="+mj-lt"/>
              </a:rPr>
              <a:t>Triangular methodological design:</a:t>
            </a:r>
          </a:p>
          <a:p>
            <a:endParaRPr lang="en-GB" dirty="0" smtClean="0">
              <a:latin typeface="+mj-lt"/>
            </a:endParaRPr>
          </a:p>
          <a:p>
            <a:endParaRPr lang="en-GB" dirty="0" smtClean="0">
              <a:latin typeface="+mj-lt"/>
            </a:endParaRPr>
          </a:p>
          <a:p>
            <a:endParaRPr lang="en-GB" dirty="0" smtClean="0">
              <a:latin typeface="+mj-lt"/>
            </a:endParaRPr>
          </a:p>
          <a:p>
            <a:endParaRPr lang="en-GB" dirty="0" smtClean="0">
              <a:latin typeface="+mj-lt"/>
            </a:endParaRPr>
          </a:p>
          <a:p>
            <a:endParaRPr lang="en-GB" dirty="0" smtClean="0">
              <a:latin typeface="+mj-lt"/>
            </a:endParaRPr>
          </a:p>
          <a:p>
            <a:endParaRPr lang="en-GB" dirty="0" smtClean="0">
              <a:latin typeface="+mj-lt"/>
            </a:endParaRPr>
          </a:p>
          <a:p>
            <a:endParaRPr lang="en-GB" dirty="0" smtClean="0">
              <a:latin typeface="+mj-lt"/>
            </a:endParaRPr>
          </a:p>
          <a:p>
            <a:r>
              <a:rPr lang="en-GB" dirty="0" smtClean="0">
                <a:latin typeface="+mj-lt"/>
              </a:rPr>
              <a:t>Case study: Geneva Canton</a:t>
            </a:r>
          </a:p>
          <a:p>
            <a:r>
              <a:rPr lang="en-GB" dirty="0" smtClean="0">
                <a:latin typeface="+mj-lt"/>
              </a:rPr>
              <a:t>Lack of existing literature on the topic  (threat and opportunity)</a:t>
            </a:r>
          </a:p>
          <a:p>
            <a:r>
              <a:rPr lang="en-GB" dirty="0" smtClean="0">
                <a:latin typeface="+mj-lt"/>
              </a:rPr>
              <a:t>Need for further research</a:t>
            </a:r>
          </a:p>
          <a:p>
            <a:endParaRPr lang="en-GB" dirty="0" smtClean="0"/>
          </a:p>
          <a:p>
            <a:endParaRPr lang="en-GB" dirty="0"/>
          </a:p>
        </p:txBody>
      </p:sp>
      <p:grpSp>
        <p:nvGrpSpPr>
          <p:cNvPr id="12" name="11 Grupo"/>
          <p:cNvGrpSpPr/>
          <p:nvPr/>
        </p:nvGrpSpPr>
        <p:grpSpPr>
          <a:xfrm>
            <a:off x="1112307" y="2265175"/>
            <a:ext cx="5682150" cy="2099147"/>
            <a:chOff x="917429" y="2229094"/>
            <a:chExt cx="5341556" cy="1846343"/>
          </a:xfrm>
        </p:grpSpPr>
        <p:sp>
          <p:nvSpPr>
            <p:cNvPr id="5" name="4 Rectángulo redondeado"/>
            <p:cNvSpPr/>
            <p:nvPr/>
          </p:nvSpPr>
          <p:spPr>
            <a:xfrm>
              <a:off x="917429" y="3005543"/>
              <a:ext cx="15841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mj-lt"/>
                </a:rPr>
                <a:t>Observation</a:t>
              </a:r>
              <a:endParaRPr lang="en-GB" dirty="0">
                <a:latin typeface="+mj-lt"/>
              </a:endParaRPr>
            </a:p>
          </p:txBody>
        </p:sp>
        <p:sp>
          <p:nvSpPr>
            <p:cNvPr id="10" name="9 Rectángulo redondeado"/>
            <p:cNvSpPr/>
            <p:nvPr/>
          </p:nvSpPr>
          <p:spPr>
            <a:xfrm>
              <a:off x="2816812" y="3005543"/>
              <a:ext cx="15841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mj-lt"/>
                </a:rPr>
                <a:t>Individual interviews</a:t>
              </a:r>
              <a:endParaRPr lang="en-GB" dirty="0">
                <a:latin typeface="+mj-lt"/>
              </a:endParaRPr>
            </a:p>
          </p:txBody>
        </p:sp>
        <p:sp>
          <p:nvSpPr>
            <p:cNvPr id="11" name="10 Rectángulo redondeado"/>
            <p:cNvSpPr/>
            <p:nvPr/>
          </p:nvSpPr>
          <p:spPr>
            <a:xfrm>
              <a:off x="4644008" y="3005543"/>
              <a:ext cx="15841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mj-lt"/>
                </a:rPr>
                <a:t>Quantitative survey</a:t>
              </a:r>
              <a:endParaRPr lang="en-GB" dirty="0">
                <a:latin typeface="+mj-lt"/>
              </a:endParaRPr>
            </a:p>
          </p:txBody>
        </p:sp>
        <p:sp>
          <p:nvSpPr>
            <p:cNvPr id="6" name="5 Rectángulo redondeado"/>
            <p:cNvSpPr/>
            <p:nvPr/>
          </p:nvSpPr>
          <p:spPr>
            <a:xfrm>
              <a:off x="930393" y="2229094"/>
              <a:ext cx="5328592" cy="57606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smtClean="0">
                  <a:latin typeface="+mj-lt"/>
                </a:rPr>
                <a:t>Literature Review</a:t>
              </a:r>
              <a:endParaRPr lang="en-GB" dirty="0">
                <a:latin typeface="+mj-lt"/>
              </a:endParaRPr>
            </a:p>
          </p:txBody>
        </p:sp>
        <p:sp>
          <p:nvSpPr>
            <p:cNvPr id="7" name="6 Flecha derecha"/>
            <p:cNvSpPr/>
            <p:nvPr/>
          </p:nvSpPr>
          <p:spPr>
            <a:xfrm>
              <a:off x="1043608" y="3787405"/>
              <a:ext cx="518457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extLst>
      <p:ext uri="{BB962C8B-B14F-4D97-AF65-F5344CB8AC3E}">
        <p14:creationId xmlns:p14="http://schemas.microsoft.com/office/powerpoint/2010/main" val="2341451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What are we referring to by degrowth?</a:t>
            </a:r>
            <a:endParaRPr lang="en-GB"/>
          </a:p>
        </p:txBody>
      </p:sp>
      <p:sp>
        <p:nvSpPr>
          <p:cNvPr id="3" name="2 Marcador de contenido"/>
          <p:cNvSpPr>
            <a:spLocks noGrp="1"/>
          </p:cNvSpPr>
          <p:nvPr>
            <p:ph idx="1"/>
          </p:nvPr>
        </p:nvSpPr>
        <p:spPr>
          <a:xfrm>
            <a:off x="415723" y="1521154"/>
            <a:ext cx="7620000" cy="4800600"/>
          </a:xfrm>
        </p:spPr>
        <p:txBody>
          <a:bodyPr/>
          <a:lstStyle/>
          <a:p>
            <a:pPr marL="114300" indent="0" algn="r">
              <a:lnSpc>
                <a:spcPct val="150000"/>
              </a:lnSpc>
              <a:buNone/>
            </a:pPr>
            <a:r>
              <a:rPr lang="en-US" dirty="0" smtClean="0"/>
              <a:t>‘</a:t>
            </a:r>
            <a:r>
              <a:rPr lang="en-US" dirty="0" smtClean="0">
                <a:latin typeface="+mj-lt"/>
              </a:rPr>
              <a:t>Downscaling of production and consumption in the industrialized states that increases human well-being and enhances ecological conditions and equity on the planet’</a:t>
            </a:r>
          </a:p>
          <a:p>
            <a:pPr marL="114300" indent="0" algn="r">
              <a:lnSpc>
                <a:spcPct val="150000"/>
              </a:lnSpc>
              <a:buNone/>
            </a:pPr>
            <a:r>
              <a:rPr lang="en-US" sz="1600" i="1" dirty="0" smtClean="0">
                <a:latin typeface="+mj-lt"/>
              </a:rPr>
              <a:t>				Definition provided by the organization of  the 4</a:t>
            </a:r>
            <a:r>
              <a:rPr lang="en-US" sz="1600" i="1" baseline="30000" dirty="0" smtClean="0">
                <a:latin typeface="+mj-lt"/>
              </a:rPr>
              <a:t>th</a:t>
            </a:r>
            <a:r>
              <a:rPr lang="en-US" sz="1600" i="1" dirty="0" smtClean="0">
                <a:latin typeface="+mj-lt"/>
              </a:rPr>
              <a:t> International Conference of Degrowth</a:t>
            </a:r>
            <a:endParaRPr lang="es-ES" sz="1600" i="1" dirty="0">
              <a:latin typeface="+mj-lt"/>
            </a:endParaRPr>
          </a:p>
        </p:txBody>
      </p:sp>
      <p:pic>
        <p:nvPicPr>
          <p:cNvPr id="4" name="Picture 2" descr="http://png-4.vector.us/files/images/2/5/257288/snail_escargot_decroissance_thum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4509120"/>
            <a:ext cx="3240360" cy="182716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4 Diagrama"/>
          <p:cNvGraphicFramePr/>
          <p:nvPr>
            <p:extLst>
              <p:ext uri="{D42A27DB-BD31-4B8C-83A1-F6EECF244321}">
                <p14:modId xmlns:p14="http://schemas.microsoft.com/office/powerpoint/2010/main" val="721087981"/>
              </p:ext>
            </p:extLst>
          </p:nvPr>
        </p:nvGraphicFramePr>
        <p:xfrm>
          <a:off x="539552" y="3501008"/>
          <a:ext cx="3456384" cy="290728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75190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dirty="0" smtClean="0"/>
              <a:t>Origins of the concept</a:t>
            </a:r>
            <a:endParaRPr lang="en-GB" dirty="0"/>
          </a:p>
        </p:txBody>
      </p:sp>
      <p:sp>
        <p:nvSpPr>
          <p:cNvPr id="3" name="2 Marcador de contenido"/>
          <p:cNvSpPr>
            <a:spLocks noGrp="1"/>
          </p:cNvSpPr>
          <p:nvPr>
            <p:ph idx="1"/>
          </p:nvPr>
        </p:nvSpPr>
        <p:spPr/>
        <p:txBody>
          <a:bodyPr/>
          <a:lstStyle/>
          <a:p>
            <a:r>
              <a:rPr lang="en-GB" dirty="0" smtClean="0"/>
              <a:t>19th century </a:t>
            </a:r>
            <a:r>
              <a:rPr lang="en-GB" dirty="0" smtClean="0">
                <a:sym typeface="Wingdings" panose="05000000000000000000" pitchFamily="2" charset="2"/>
              </a:rPr>
              <a:t> anti-industrialism (</a:t>
            </a:r>
            <a:r>
              <a:rPr lang="en-GB" dirty="0" err="1" smtClean="0">
                <a:sym typeface="Wingdings" panose="05000000000000000000" pitchFamily="2" charset="2"/>
              </a:rPr>
              <a:t>Roskin</a:t>
            </a:r>
            <a:r>
              <a:rPr lang="en-GB" dirty="0" smtClean="0">
                <a:sym typeface="Wingdings" panose="05000000000000000000" pitchFamily="2" charset="2"/>
              </a:rPr>
              <a:t>, </a:t>
            </a:r>
            <a:r>
              <a:rPr lang="en-GB" dirty="0" err="1" smtClean="0">
                <a:sym typeface="Wingdings" panose="05000000000000000000" pitchFamily="2" charset="2"/>
              </a:rPr>
              <a:t>Tolstoï</a:t>
            </a:r>
            <a:r>
              <a:rPr lang="en-GB" dirty="0" smtClean="0">
                <a:sym typeface="Wingdings" panose="05000000000000000000" pitchFamily="2" charset="2"/>
              </a:rPr>
              <a:t>)</a:t>
            </a:r>
          </a:p>
          <a:p>
            <a:endParaRPr lang="en-GB" dirty="0" smtClean="0">
              <a:sym typeface="Wingdings" panose="05000000000000000000" pitchFamily="2" charset="2"/>
            </a:endParaRPr>
          </a:p>
          <a:p>
            <a:r>
              <a:rPr lang="en-GB" dirty="0" smtClean="0">
                <a:sym typeface="Wingdings" panose="05000000000000000000" pitchFamily="2" charset="2"/>
              </a:rPr>
              <a:t>1970s  first theoretical basis</a:t>
            </a:r>
          </a:p>
          <a:p>
            <a:pPr lvl="1"/>
            <a:r>
              <a:rPr lang="en-GB" dirty="0" smtClean="0">
                <a:sym typeface="Wingdings" panose="05000000000000000000" pitchFamily="2" charset="2"/>
              </a:rPr>
              <a:t>Nicholas </a:t>
            </a:r>
            <a:r>
              <a:rPr lang="en-GB" dirty="0" err="1" smtClean="0">
                <a:sym typeface="Wingdings" panose="05000000000000000000" pitchFamily="2" charset="2"/>
              </a:rPr>
              <a:t>Georgescu</a:t>
            </a:r>
            <a:r>
              <a:rPr lang="en-GB" dirty="0" smtClean="0">
                <a:sym typeface="Wingdings" panose="05000000000000000000" pitchFamily="2" charset="2"/>
              </a:rPr>
              <a:t> </a:t>
            </a:r>
            <a:r>
              <a:rPr lang="en-GB" dirty="0" err="1" smtClean="0">
                <a:sym typeface="Wingdings" panose="05000000000000000000" pitchFamily="2" charset="2"/>
              </a:rPr>
              <a:t>Roegen</a:t>
            </a:r>
            <a:r>
              <a:rPr lang="en-GB" dirty="0" smtClean="0">
                <a:sym typeface="Wingdings" panose="05000000000000000000" pitchFamily="2" charset="2"/>
              </a:rPr>
              <a:t> (1971): ‘</a:t>
            </a:r>
            <a:r>
              <a:rPr lang="en-GB" i="1" dirty="0" smtClean="0">
                <a:sym typeface="Wingdings" panose="05000000000000000000" pitchFamily="2" charset="2"/>
              </a:rPr>
              <a:t>The entropy law and the economic process’</a:t>
            </a:r>
          </a:p>
          <a:p>
            <a:pPr lvl="2"/>
            <a:r>
              <a:rPr lang="en-GB" dirty="0" smtClean="0">
                <a:sym typeface="Wingdings" panose="05000000000000000000" pitchFamily="2" charset="2"/>
              </a:rPr>
              <a:t>Translation of the book – Jacques </a:t>
            </a:r>
            <a:r>
              <a:rPr lang="en-GB" dirty="0" err="1" smtClean="0">
                <a:sym typeface="Wingdings" panose="05000000000000000000" pitchFamily="2" charset="2"/>
              </a:rPr>
              <a:t>Grinevald</a:t>
            </a:r>
            <a:endParaRPr lang="en-GB" dirty="0" smtClean="0">
              <a:sym typeface="Wingdings" panose="05000000000000000000" pitchFamily="2" charset="2"/>
            </a:endParaRPr>
          </a:p>
          <a:p>
            <a:pPr lvl="2"/>
            <a:r>
              <a:rPr lang="en-GB" dirty="0" err="1" smtClean="0">
                <a:sym typeface="Wingdings" panose="05000000000000000000" pitchFamily="2" charset="2"/>
              </a:rPr>
              <a:t>Bioeconomy</a:t>
            </a:r>
            <a:r>
              <a:rPr lang="en-GB" dirty="0" smtClean="0">
                <a:sym typeface="Wingdings" panose="05000000000000000000" pitchFamily="2" charset="2"/>
              </a:rPr>
              <a:t>  ecological economy</a:t>
            </a:r>
          </a:p>
          <a:p>
            <a:pPr lvl="1"/>
            <a:r>
              <a:rPr lang="en-GB" dirty="0" smtClean="0">
                <a:sym typeface="Wingdings" panose="05000000000000000000" pitchFamily="2" charset="2"/>
              </a:rPr>
              <a:t>Ivan </a:t>
            </a:r>
            <a:r>
              <a:rPr lang="en-GB" dirty="0" err="1" smtClean="0">
                <a:sym typeface="Wingdings" panose="05000000000000000000" pitchFamily="2" charset="2"/>
              </a:rPr>
              <a:t>Illich</a:t>
            </a:r>
            <a:r>
              <a:rPr lang="en-GB" dirty="0" smtClean="0">
                <a:sym typeface="Wingdings" panose="05000000000000000000" pitchFamily="2" charset="2"/>
              </a:rPr>
              <a:t> (1973): ‘</a:t>
            </a:r>
            <a:r>
              <a:rPr lang="en-GB" i="1" dirty="0" smtClean="0">
                <a:sym typeface="Wingdings" panose="05000000000000000000" pitchFamily="2" charset="2"/>
              </a:rPr>
              <a:t>Tools for conviviality’</a:t>
            </a:r>
          </a:p>
          <a:p>
            <a:pPr lvl="1"/>
            <a:r>
              <a:rPr lang="en-GB" dirty="0" smtClean="0">
                <a:sym typeface="Wingdings" panose="05000000000000000000" pitchFamily="2" charset="2"/>
              </a:rPr>
              <a:t>E.F. Schumacher (1973): ‘</a:t>
            </a:r>
            <a:r>
              <a:rPr lang="en-GB" i="1" dirty="0" smtClean="0">
                <a:sym typeface="Wingdings" panose="05000000000000000000" pitchFamily="2" charset="2"/>
              </a:rPr>
              <a:t>Small is beautiful’</a:t>
            </a:r>
          </a:p>
          <a:p>
            <a:pPr lvl="1"/>
            <a:endParaRPr lang="en-GB" i="1" dirty="0" smtClean="0">
              <a:sym typeface="Wingdings" panose="05000000000000000000" pitchFamily="2" charset="2"/>
            </a:endParaRPr>
          </a:p>
          <a:p>
            <a:r>
              <a:rPr lang="en-GB" dirty="0" smtClean="0">
                <a:sym typeface="Wingdings" panose="05000000000000000000" pitchFamily="2" charset="2"/>
              </a:rPr>
              <a:t>2000s  revival of the topic</a:t>
            </a:r>
          </a:p>
          <a:p>
            <a:pPr lvl="1"/>
            <a:r>
              <a:rPr lang="en-GB" dirty="0" smtClean="0">
                <a:sym typeface="Wingdings" panose="05000000000000000000" pitchFamily="2" charset="2"/>
              </a:rPr>
              <a:t>Serge </a:t>
            </a:r>
            <a:r>
              <a:rPr lang="en-GB" dirty="0" err="1" smtClean="0">
                <a:sym typeface="Wingdings" panose="05000000000000000000" pitchFamily="2" charset="2"/>
              </a:rPr>
              <a:t>Latouche</a:t>
            </a:r>
            <a:r>
              <a:rPr lang="en-GB" dirty="0" smtClean="0">
                <a:sym typeface="Wingdings" panose="05000000000000000000" pitchFamily="2" charset="2"/>
              </a:rPr>
              <a:t>, International Conferences, ...</a:t>
            </a:r>
          </a:p>
          <a:p>
            <a:pPr lvl="1"/>
            <a:endParaRPr lang="ca-ES" i="1" dirty="0" smtClean="0">
              <a:sym typeface="Wingdings" panose="05000000000000000000" pitchFamily="2" charset="2"/>
            </a:endParaRPr>
          </a:p>
          <a:p>
            <a:pPr lvl="1"/>
            <a:endParaRPr lang="es-ES" i="1" dirty="0"/>
          </a:p>
        </p:txBody>
      </p:sp>
    </p:spTree>
    <p:extLst>
      <p:ext uri="{BB962C8B-B14F-4D97-AF65-F5344CB8AC3E}">
        <p14:creationId xmlns:p14="http://schemas.microsoft.com/office/powerpoint/2010/main" val="4150632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ca-ES" dirty="0" err="1" smtClean="0"/>
              <a:t>What</a:t>
            </a:r>
            <a:r>
              <a:rPr lang="ca-ES" dirty="0" smtClean="0"/>
              <a:t> is SSE?</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546996979"/>
              </p:ext>
            </p:extLst>
          </p:nvPr>
        </p:nvGraphicFramePr>
        <p:xfrm>
          <a:off x="457200" y="1600200"/>
          <a:ext cx="4762872" cy="4493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CuadroTexto"/>
          <p:cNvSpPr txBox="1"/>
          <p:nvPr/>
        </p:nvSpPr>
        <p:spPr>
          <a:xfrm>
            <a:off x="5577531" y="1872723"/>
            <a:ext cx="2592288" cy="39703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b="1" u="sng" dirty="0" smtClean="0">
                <a:latin typeface="+mj-lt"/>
              </a:rPr>
              <a:t>5 criteria (</a:t>
            </a:r>
            <a:r>
              <a:rPr lang="en-GB" b="1" u="sng" dirty="0" err="1" smtClean="0">
                <a:latin typeface="+mj-lt"/>
              </a:rPr>
              <a:t>Lipietz</a:t>
            </a:r>
            <a:r>
              <a:rPr lang="en-GB" b="1" u="sng" dirty="0" smtClean="0">
                <a:latin typeface="+mj-lt"/>
              </a:rPr>
              <a:t>):</a:t>
            </a:r>
          </a:p>
          <a:p>
            <a:endParaRPr lang="en-GB" dirty="0" smtClean="0">
              <a:latin typeface="+mj-lt"/>
            </a:endParaRPr>
          </a:p>
          <a:p>
            <a:r>
              <a:rPr lang="en-GB" dirty="0" smtClean="0">
                <a:latin typeface="+mj-lt"/>
              </a:rPr>
              <a:t>1. Freedom to adhere</a:t>
            </a:r>
          </a:p>
          <a:p>
            <a:endParaRPr lang="en-GB" dirty="0" smtClean="0">
              <a:latin typeface="+mj-lt"/>
            </a:endParaRPr>
          </a:p>
          <a:p>
            <a:r>
              <a:rPr lang="en-GB" dirty="0" smtClean="0">
                <a:latin typeface="+mj-lt"/>
              </a:rPr>
              <a:t>2. Non-</a:t>
            </a:r>
            <a:r>
              <a:rPr lang="en-GB" dirty="0" err="1" smtClean="0">
                <a:latin typeface="+mj-lt"/>
              </a:rPr>
              <a:t>lucrativity</a:t>
            </a:r>
            <a:endParaRPr lang="en-GB" dirty="0" smtClean="0">
              <a:latin typeface="+mj-lt"/>
            </a:endParaRPr>
          </a:p>
          <a:p>
            <a:endParaRPr lang="en-GB" dirty="0" smtClean="0">
              <a:latin typeface="+mj-lt"/>
            </a:endParaRPr>
          </a:p>
          <a:p>
            <a:r>
              <a:rPr lang="en-GB" dirty="0" smtClean="0">
                <a:latin typeface="+mj-lt"/>
              </a:rPr>
              <a:t>3. Democratic management</a:t>
            </a:r>
          </a:p>
          <a:p>
            <a:endParaRPr lang="en-GB" dirty="0" smtClean="0">
              <a:latin typeface="+mj-lt"/>
            </a:endParaRPr>
          </a:p>
          <a:p>
            <a:r>
              <a:rPr lang="en-GB" dirty="0" smtClean="0">
                <a:latin typeface="+mj-lt"/>
              </a:rPr>
              <a:t>4. Collective or social utility</a:t>
            </a:r>
          </a:p>
          <a:p>
            <a:endParaRPr lang="en-GB" dirty="0" smtClean="0">
              <a:latin typeface="+mj-lt"/>
            </a:endParaRPr>
          </a:p>
          <a:p>
            <a:r>
              <a:rPr lang="en-GB" dirty="0" smtClean="0">
                <a:latin typeface="+mj-lt"/>
              </a:rPr>
              <a:t>5. Hybridisation of resources</a:t>
            </a:r>
            <a:endParaRPr lang="en-GB" dirty="0">
              <a:latin typeface="+mj-lt"/>
            </a:endParaRPr>
          </a:p>
        </p:txBody>
      </p:sp>
    </p:spTree>
    <p:extLst>
      <p:ext uri="{BB962C8B-B14F-4D97-AF65-F5344CB8AC3E}">
        <p14:creationId xmlns:p14="http://schemas.microsoft.com/office/powerpoint/2010/main" val="2575429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136904" cy="1143000"/>
          </a:xfrm>
        </p:spPr>
        <p:txBody>
          <a:bodyPr/>
          <a:lstStyle/>
          <a:p>
            <a:r>
              <a:rPr lang="en-GB" dirty="0" smtClean="0"/>
              <a:t>Where does it fit in the economy?</a:t>
            </a:r>
            <a:endParaRPr lang="en-GB" dirty="0"/>
          </a:p>
        </p:txBody>
      </p:sp>
      <p:pic>
        <p:nvPicPr>
          <p:cNvPr id="4"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6325" t="5063"/>
          <a:stretch/>
        </p:blipFill>
        <p:spPr bwMode="auto">
          <a:xfrm>
            <a:off x="1382391" y="1600200"/>
            <a:ext cx="5769617"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1036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Origins of the concept</a:t>
            </a:r>
            <a:endParaRPr lang="en-GB"/>
          </a:p>
        </p:txBody>
      </p:sp>
      <p:sp>
        <p:nvSpPr>
          <p:cNvPr id="3" name="2 Marcador de contenido"/>
          <p:cNvSpPr>
            <a:spLocks noGrp="1"/>
          </p:cNvSpPr>
          <p:nvPr>
            <p:ph idx="1"/>
          </p:nvPr>
        </p:nvSpPr>
        <p:spPr>
          <a:xfrm>
            <a:off x="467544" y="1412776"/>
            <a:ext cx="7620000" cy="4800600"/>
          </a:xfrm>
        </p:spPr>
        <p:txBody>
          <a:bodyPr/>
          <a:lstStyle/>
          <a:p>
            <a:r>
              <a:rPr lang="en-GB" sz="2000" dirty="0" smtClean="0">
                <a:latin typeface="+mj-lt"/>
              </a:rPr>
              <a:t>19th century </a:t>
            </a:r>
            <a:r>
              <a:rPr lang="en-GB" sz="2000" dirty="0" smtClean="0">
                <a:latin typeface="+mj-lt"/>
                <a:sym typeface="Wingdings" panose="05000000000000000000" pitchFamily="2" charset="2"/>
              </a:rPr>
              <a:t> ‘Social Question’</a:t>
            </a:r>
          </a:p>
          <a:p>
            <a:r>
              <a:rPr lang="en-GB" sz="2000" dirty="0" smtClean="0">
                <a:latin typeface="+mj-lt"/>
                <a:sym typeface="Wingdings" panose="05000000000000000000" pitchFamily="2" charset="2"/>
              </a:rPr>
              <a:t>1970s  increase of associations and foundations (self-managed)</a:t>
            </a:r>
          </a:p>
          <a:p>
            <a:r>
              <a:rPr lang="en-GB" sz="2000" dirty="0" smtClean="0">
                <a:latin typeface="+mj-lt"/>
                <a:sym typeface="Wingdings" panose="05000000000000000000" pitchFamily="2" charset="2"/>
              </a:rPr>
              <a:t>From 1980s – 1990s resilient model in a context of crisis</a:t>
            </a:r>
          </a:p>
          <a:p>
            <a:pPr lvl="1"/>
            <a:r>
              <a:rPr lang="en-GB" dirty="0" smtClean="0">
                <a:latin typeface="+mj-lt"/>
                <a:sym typeface="Wingdings" panose="05000000000000000000" pitchFamily="2" charset="2"/>
              </a:rPr>
              <a:t>Europe = 6.5% paid employment (UNRISD, conference May 2013)</a:t>
            </a:r>
          </a:p>
          <a:p>
            <a:pPr lvl="1"/>
            <a:r>
              <a:rPr lang="en-GB" dirty="0" smtClean="0">
                <a:latin typeface="+mj-lt"/>
                <a:sym typeface="Wingdings" panose="05000000000000000000" pitchFamily="2" charset="2"/>
              </a:rPr>
              <a:t>Switzerland = 10% of paid employment (Pellet, Thierry et al, 2010)</a:t>
            </a:r>
          </a:p>
          <a:p>
            <a:r>
              <a:rPr lang="en-GB" sz="2000" dirty="0" smtClean="0">
                <a:latin typeface="+mj-lt"/>
                <a:sym typeface="Wingdings" panose="05000000000000000000" pitchFamily="2" charset="2"/>
              </a:rPr>
              <a:t>Currently  increasingly visible (WSF, RIPESS, EMES, UNRISD, ILO…)</a:t>
            </a:r>
          </a:p>
          <a:p>
            <a:endParaRPr lang="en-GB"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832" y="4580123"/>
            <a:ext cx="16764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43658" y="5904098"/>
            <a:ext cx="1409700"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AutoShape 7" descr="data:image/jpeg;base64,/9j/4AAQSkZJRgABAQAAAQABAAD/2wCEAAkGBxQTEhQUExQSFhUXFh0XGBYYFxsbHRkfHxwcHBkaGBYZHTQgHCAnHR8hITEjJiotLi46Gh8zODMtNygtLisBCgoKDg0OGxAQGjcmHyQ0LDc0NzAwLzcsNTcuLCwsLDQ3NSwtLCwsMjQ0LCw0NCwsLCwsLCwsNTQsLCwsLCssLP/AABEIAEcAyAMBIgACEQEDEQH/xAAcAAACAwEBAQEAAAAAAAAAAAAABgQFBwMCAQj/xABIEAABAwIDAgwDAwkECwAAAAABAgMRAAQFEiEGMQcTFhciQVFUYZGT4TJTcXOBsggUIzM1NkJyoVKCsbMVJCU0Q2KSosHR0v/EABkBAQADAQEAAAAAAAAAAAAAAAACAwQBBf/EACgRAAIBAwMEAgEFAAAAAAAAAAABAgMRFBITUSIxUpEEIUIjQWGBof/aAAwDAQACEQMRAD8A0/kVY91a8vejkVY91a8vemCvhqe7Pyfshtw4RQcirHurXl70cirHurXl71NvMdYbUlKliVKyiNddIE7uuolptYw4EEZxnIABHaSBPYNKlqq97sjpp9rI88irHurXl70cirHurXl71c2t0hxOZtQUndIM7t9d6juz8n7JbcOEL/Iqx7q15e9HIqx7q15e9MFFN2fk/Y24cIX+RVj3Vry96ORVj3Vry96YKKbtTyfsbcOBf5FWPdWvL3o5FWPdWvL3pgopu1PJ+xtw4F/kVY91a8vejkVY91a8vemCim7U8n7G3DgX+RVj3Vry96ORVj3Vry96YKKbtTyfsbcOBf5FWPdWvL3o5FWPdWvL3pgopuz8v9G3DgX+RVj3Vry96ORVj3Vry96YK+U3Z+T9jbhwUHIqx7q15e9HIqx7q15e9X4r7Tdn5P2NqHAv8irHurXl70cirHurXl70wUU3ank/Y24cC/yKse6teXvRTBRTdqeT9jbhwgNLF3tYnjuKbAITmLjhmAEkDK2karWVHKAOsH6VZbUPlFo+UmFlBSnWOkRCdfrWe4M8hsF4lKVKzuNhw6zKUtzO6FLKykeE61ZSpppyZCpNppIt2nAtSnEgpBMltOX9HqdHXneggzMoSJGtQGbwlpxxxUtoKpUC29ABKRxjaUhQAGgKT46VW4vjjTDyQ0FudPKYAWIEAuAK0U+okmdRA16qi4tixYKWbhlwHOXD+rUtKVKlKm3AkazMpgg5Y0mtMKUmZp1Ehyw/aRLTKVIbSUgguAKJzpVADrK1fGEmAUnUbuyW7DL9L6AtG4yI6wQYIPYQZH3Vm2FqZDKG+MRCglSUTOQrVxbzaQTOUyFBPURVnwauKQ7cNqJiE5QTMqBVxikzrGqdT9N4NUVKS0tr9i6nVd0uTQFGBSZsFwiM4ot1DTLrZbSFErKdZJGmU+FOS9x+hrBvya/1959kj8RrMaTe6Tdv+EJrC1Mpdadc40KIyFIjLAMyfGnKsJ/KW/WWP8jv+LdANu03DBb2dwu3XbvrUkJMpKYOZIV1nsNPuE4k3cMtvNHMhxIUk/XqPjX542nwtF1tCm3cnI5xaDG8S1oR9DrTJwR427h947hN3pKzxR6grsHalY1H08aA1javH02Nq5crSpaURKUxJkxpOlJ95wvW7dnb3ZYfKH1uISkFMjiyASdY1mp/DP8Asi5/ufjFYdj/AOwsM+3ufxJoDTUcPdpOttcgdvQ/+qatluEuxvlhtpakOH4UODKVfyncat9m7Fo2dtLbZllE9BOvREzpWCcLtnbt4o2nDwkOkJKkNRAdzdDKBpm3afSgNhx7hGZtcQasFMuqW4WwFpy5RxisomTOnXToa/P/AAi/vLZzvzW0/wDXrWkcJW2Bs0hpn9csE5v7Cd0/U9X0NTp03UlpRCpNQjqZd7Q7XW1no6sZ94bTqr7x1ffSirhDvHgVWtgotiTnXmI0GuoEeRNStjNhWsqLm5PHurAX0jmSJ1G/4iO00zbRXLJt3WjcNNEoKQSsDLI00mav/Si9KV/5KL1JK7djjsNtGb6341SQhQUUKAJIkdYJ8KTcT4cLVl51pVtcFTbimyQUQSklJI18KauDtlpq0bZS6ytYlSw2sK1J18Y8azXglZSrHMTCkpUM7u8A/wDGPbVFW2t27F1JtwV+4yYZw42DhhxD7XipIUPvykmtGw3EWrhsOsuIcQrcpJkVCxfZu1uUcW8w0tJH9kAjxBGorGcGK8BxoWudSrW4KQJ7FGEK7MyVaE9lQLDfaKKKAp9rLcuWjyQlSujMJ0Vpr0Sf4usfSs5s31uMZGHW+MzFBcWNFZylzN/ynjdD2Zh21rqwCCDujWsx2kwZy1dC0dJpStCUFRGYZVIWU/EIjeJ0GprV8eX4mX5EfyF3BLZTqHG7htRLLilLdUCqZ1U0VoHRJUJz6xMddUz9604+2opcWkHLxKyBCRohsLH9T4eNP2HYmhKUSMigMqUkracAB3IWE/pUDeM6QROs1XmytitLrvFlwKUQtxwqScxKkAtoSM564kT9K1RrO7ujM6X0rMt7RxsNoIMtwlKSRqUtqLjqyk6iXCEAHX6164OZcfdeBUoFAlWmVJWcykI7TmzKJ3CUgddUjq3H3MjSFZlrzKztqCllIypUsCAEiSQkKgaaya0nZzCBbNBAJUd6lGBJ7AAIAG4AVmqPTD77s0U05SXCLNe4/Q1gv5NZ/wBYvPskH/uNb5X57xTD7nZ/E1XTLRctFlW4GMqjJQSPhKTunsrIaz9CVg/5SqwXbISJCHCR4Eog/wBD5U189+HcXmi4zR+ryaz2Zpj+tI+H2dztDiablxot2jWXUjTKDIQFEdJSjvjTfQBd/vSx/O3/AJQpx4cdkS80m+YkP24lWXepAIIII1lB1H30p4t+9jf2yPwVvy0AyCAQdCO3wNAY7jm1ycR2cfcJHHIyIdT2KzDX6K3j76zrHv2Fhn29z+JNTOEnAnMJuH2mTFreJlI6oCgSj6pUdPAioeP/ALCwz7e5/EmgHW34Jr1y2bW3iThztJUG1FwCCmcshcR1bq5cBP5um6dt37dKbxuSl1RJOhIWmDoCNNRv1rZtmP8Ac7b7Bv8ACKxHhYt14ZjDN+yNHDxkdRUmA4mfFJHnQHrhJ/ea0/ntv8ytK262F/PlpdQ5kcSnLBEpVrImDI6/Oss24vUPbQ2DrZBQ4bRaT2grBH/qtC2325ubO6DaWUcUEg5lhX6Sd+VY0TH31dQU3P8AT7lNdwUOvsVthwX3WUJcu+LR/ZQVnyEgVdWfBTZJH6RTziu0qy+QSKssI4QLN5oLW6hlW4ocUAfujePGqbaXhLaCeLspddVoFBJhP0TvUfAVe5/JlK3b+ijT8eKv3EvDrL82xhtphRVkfCArrKdMwURv0MVI4IR/t3E/5nv84048HexZYP51cyX1apSf4J+Iq7Vn+lZbsptezhuL4g68lxSVuuoGQAmeNJ6zUPl1FOSS+7fuWfFpuEXf6ufpKsH4bxxuL2LSDK8qBA6ipzSauL/hzaUCLS0uHXNwzwE+GiCVH6aV54N9j7p+8OK4kClwmWm1CDMQFFB+AAbhv1rKaTYqKKKAguYq2CQVRCikk6AEJzmT2ZdZrhc4pbqACltqQuADIKVSrLGh7a83WBNrUtSiuFzKQejJGUq+uXTf1V0dwZsqKpWFEzII0hWfSR2ipLSQ6ilfscOaSXUhkBCpKUKT01AaJUP4omQndUzGU2i3UpeHTSkGI+JKjkyq6lCeo7t9elbKsZSgZ0glU5SJhW9MxqOydamX+CNOqzLzTKCCDEZFEpjzg9tS1K97kdLtaxCtV2VrIa4lJObRJEnIJUN+kDtqyOKsjNLrYy/FKh0Z3TrUFrZtpKFIBdglRPSknMnIRJGun+FdkYC0F55WYVmSJ0SZzGNNxME791cek6lJdidbXqFzkWhRTGYJIMSJEx4a1At8ct3k6qTClZQHIGYncAD8VdcNwlDJUUFXSCUwTpCd0ADf4791REbMMAogKGQggaR1AyCI1gT/AC1zpO9RzTZYcSCG7MlQJEJRqBvI7RVg3ilukJCXWQIkAKSBEwCAPHSoQ2WZkmXJIIJzAbySIMdGMxiI317t9nGkAZSsEFJCp1BSVEdUa5yPvrtoC8wbuLRXGP5WituSs5QVpykiTGvUamf6XZ1/StdGAqVjQnQA66E/+DXM4K3lWOlC2y2deolSj98qNeHMBaIjpj+9r8eff1a9dc6TvUcrnEbR0I4zilpJAQVBJEkkaTu3Gvrv5l0Gym2IhS0phBSNAVEdQ0INdf8AQbfaveNZ6gpSo+nSI+hrgNm2shQS4UkFJBVvSpKUZd24BIj6U6TnUSbjFmWmkrBSUSEJykRJMAAzAj+lfHHrW4KUk27p1KQSlW74iB5V7bwlAbS1qQlWbqEmZ1gV5w3Bm2VFacxUUhBKjJyj4R926nSdWohsOWRhWRhOVZbQVJSnVJ/gnXQ1Kury2WClZaWiCSVFJSIIBB13yYrivZtpSlLUXCpZOYyNUmAUERGXQePjX1/ZxpSQkqcgSEwrcCQSnxH1rvSceqxSv7N4YQXTbJML4uEA9IyAISkwZnfVlgzNg1HEpYbUrq0SvQxBB1BnSpycEbDQaSVpSFBQIOoIjrjwqPyZYkmFSpGU66nf0pIkKkkyKk53Vm2Q0Wf0kS3cYZSY4xBMjQKBIBMZjruHXUTLYLUNLQqWSRoglR6z418VswwSeiqCkJI06oAMxIMCvLezSA5mK1qBAkE/EQZBUY6tIA7KjaBK8zraXtkgEtrtUgCZSUD+oqS5jNukwXm5lIjMCZVonrqI9s0ypIBz6bjPXCUzEdiRXc4E1pGZJBkQYjpBX+IrnSdvItaKKKiTE7nLsPmOemqjnLsPmOemqiivQxYHn5Uw5y7D5jnpqo5y7D5jnpqoopiwGVMOcuw+Y56aqOcuw+Y56aqKKYsBlTDnLsPmOemqjnLsPmOemqiimLAZUw5y7D5jnpqo5y7D5jnpqoopiwGVMOcuw+Y56aqOcuw+Y56aqKKYsBlTDnLsPmOemqjnLsPmOemqiimLAZUw5y7D5jnpqo5y7D5jnpqoopiwGVMOcuw+Y56aqOcuw+Y56aqKKYsBlTDnLsPmOemqjnLsPmOemqiimLAZUw5y7D5jnpqo5y7D5jnpqoopiwGVMOcuw+Y56aqOcuw+Y56aqKKYsBlTDnLsPmOemqiiimLAZUz/2Q=="/>
          <p:cNvSpPr>
            <a:spLocks noChangeAspect="1" noChangeArrowheads="1"/>
          </p:cNvSpPr>
          <p:nvPr/>
        </p:nvSpPr>
        <p:spPr bwMode="auto">
          <a:xfrm>
            <a:off x="155575" y="-403225"/>
            <a:ext cx="2381250" cy="8477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6" name="AutoShape 9" descr="data:image/jpeg;base64,/9j/4AAQSkZJRgABAQAAAQABAAD/2wCEAAkGBxQTEhQUExQSFhUXFh0XGBYYFxsbHRkfHxwcHBkaGBYZHTQgHCAnHR8hITEjJiotLi46Gh8zODMtNygtLisBCgoKDg0OGxAQGjcmHyQ0LDc0NzAwLzcsNTcuLCwsLDQ3NSwtLCwsMjQ0LCw0NCwsLCwsLCwsNTQsLCwsLCssLP/AABEIAEcAyAMBIgACEQEDEQH/xAAcAAACAwEBAQEAAAAAAAAAAAAABgQFBwMCAQj/xABIEAABAwIDAgwDAwkECwAAAAABAgMRAAQFEiEGMQcTFhciQVFUYZGT4TJTcXOBsggUIzM1NkJyoVKCsbMVJCU0Q2KSosHR0v/EABkBAQADAQEAAAAAAAAAAAAAAAACAwQBBf/EACgRAAIBAwMEAgEFAAAAAAAAAAABAgMRFBITUSIxUpEEIUIjQWGBof/aAAwDAQACEQMRAD8A0/kVY91a8vejkVY91a8vemCvhqe7Pyfshtw4RQcirHurXl70cirHurXl71NvMdYbUlKliVKyiNddIE7uuolptYw4EEZxnIABHaSBPYNKlqq97sjpp9rI88irHurXl70cirHurXl71c2t0hxOZtQUndIM7t9d6juz8n7JbcOEL/Iqx7q15e9HIqx7q15e9MFFN2fk/Y24cIX+RVj3Vry96ORVj3Vry96YKKbtTyfsbcOBf5FWPdWvL3o5FWPdWvL3pgopu1PJ+xtw4F/kVY91a8vejkVY91a8vemCim7U8n7G3DgX+RVj3Vry96ORVj3Vry96YKKbtTyfsbcOBf5FWPdWvL3o5FWPdWvL3pgopuz8v9G3DgX+RVj3Vry96ORVj3Vry96YK+U3Z+T9jbhwUHIqx7q15e9HIqx7q15e9X4r7Tdn5P2NqHAv8irHurXl70cirHurXl70wUU3ank/Y24cC/yKse6teXvRTBRTdqeT9jbhwgNLF3tYnjuKbAITmLjhmAEkDK2karWVHKAOsH6VZbUPlFo+UmFlBSnWOkRCdfrWe4M8hsF4lKVKzuNhw6zKUtzO6FLKykeE61ZSpppyZCpNppIt2nAtSnEgpBMltOX9HqdHXneggzMoSJGtQGbwlpxxxUtoKpUC29ABKRxjaUhQAGgKT46VW4vjjTDyQ0FudPKYAWIEAuAK0U+okmdRA16qi4tixYKWbhlwHOXD+rUtKVKlKm3AkazMpgg5Y0mtMKUmZp1Ehyw/aRLTKVIbSUgguAKJzpVADrK1fGEmAUnUbuyW7DL9L6AtG4yI6wQYIPYQZH3Vm2FqZDKG+MRCglSUTOQrVxbzaQTOUyFBPURVnwauKQ7cNqJiE5QTMqBVxikzrGqdT9N4NUVKS0tr9i6nVd0uTQFGBSZsFwiM4ot1DTLrZbSFErKdZJGmU+FOS9x+hrBvya/1959kj8RrMaTe6Tdv+EJrC1Mpdadc40KIyFIjLAMyfGnKsJ/KW/WWP8jv+LdANu03DBb2dwu3XbvrUkJMpKYOZIV1nsNPuE4k3cMtvNHMhxIUk/XqPjX542nwtF1tCm3cnI5xaDG8S1oR9DrTJwR427h947hN3pKzxR6grsHalY1H08aA1javH02Nq5crSpaURKUxJkxpOlJ95wvW7dnb3ZYfKH1uISkFMjiyASdY1mp/DP8Asi5/ufjFYdj/AOwsM+3ufxJoDTUcPdpOttcgdvQ/+qatluEuxvlhtpakOH4UODKVfyncat9m7Fo2dtLbZllE9BOvREzpWCcLtnbt4o2nDwkOkJKkNRAdzdDKBpm3afSgNhx7hGZtcQasFMuqW4WwFpy5RxisomTOnXToa/P/AAi/vLZzvzW0/wDXrWkcJW2Bs0hpn9csE5v7Cd0/U9X0NTp03UlpRCpNQjqZd7Q7XW1no6sZ94bTqr7x1ffSirhDvHgVWtgotiTnXmI0GuoEeRNStjNhWsqLm5PHurAX0jmSJ1G/4iO00zbRXLJt3WjcNNEoKQSsDLI00mav/Si9KV/5KL1JK7djjsNtGb6341SQhQUUKAJIkdYJ8KTcT4cLVl51pVtcFTbimyQUQSklJI18KauDtlpq0bZS6ytYlSw2sK1J18Y8azXglZSrHMTCkpUM7u8A/wDGPbVFW2t27F1JtwV+4yYZw42DhhxD7XipIUPvykmtGw3EWrhsOsuIcQrcpJkVCxfZu1uUcW8w0tJH9kAjxBGorGcGK8BxoWudSrW4KQJ7FGEK7MyVaE9lQLDfaKKKAp9rLcuWjyQlSujMJ0Vpr0Sf4usfSs5s31uMZGHW+MzFBcWNFZylzN/ynjdD2Zh21rqwCCDujWsx2kwZy1dC0dJpStCUFRGYZVIWU/EIjeJ0GprV8eX4mX5EfyF3BLZTqHG7htRLLilLdUCqZ1U0VoHRJUJz6xMddUz9604+2opcWkHLxKyBCRohsLH9T4eNP2HYmhKUSMigMqUkracAB3IWE/pUDeM6QROs1XmytitLrvFlwKUQtxwqScxKkAtoSM564kT9K1RrO7ujM6X0rMt7RxsNoIMtwlKSRqUtqLjqyk6iXCEAHX6164OZcfdeBUoFAlWmVJWcykI7TmzKJ3CUgddUjq3H3MjSFZlrzKztqCllIypUsCAEiSQkKgaaya0nZzCBbNBAJUd6lGBJ7AAIAG4AVmqPTD77s0U05SXCLNe4/Q1gv5NZ/wBYvPskH/uNb5X57xTD7nZ/E1XTLRctFlW4GMqjJQSPhKTunsrIaz9CVg/5SqwXbISJCHCR4Eog/wBD5U189+HcXmi4zR+ryaz2Zpj+tI+H2dztDiablxot2jWXUjTKDIQFEdJSjvjTfQBd/vSx/O3/AJQpx4cdkS80m+YkP24lWXepAIIII1lB1H30p4t+9jf2yPwVvy0AyCAQdCO3wNAY7jm1ycR2cfcJHHIyIdT2KzDX6K3j76zrHv2Fhn29z+JNTOEnAnMJuH2mTFreJlI6oCgSj6pUdPAioeP/ALCwz7e5/EmgHW34Jr1y2bW3iThztJUG1FwCCmcshcR1bq5cBP5um6dt37dKbxuSl1RJOhIWmDoCNNRv1rZtmP8Ac7b7Bv8ACKxHhYt14ZjDN+yNHDxkdRUmA4mfFJHnQHrhJ/ea0/ntv8ytK262F/PlpdQ5kcSnLBEpVrImDI6/Oss24vUPbQ2DrZBQ4bRaT2grBH/qtC2325ubO6DaWUcUEg5lhX6Sd+VY0TH31dQU3P8AT7lNdwUOvsVthwX3WUJcu+LR/ZQVnyEgVdWfBTZJH6RTziu0qy+QSKssI4QLN5oLW6hlW4ocUAfujePGqbaXhLaCeLspddVoFBJhP0TvUfAVe5/JlK3b+ijT8eKv3EvDrL82xhtphRVkfCArrKdMwURv0MVI4IR/t3E/5nv84048HexZYP51cyX1apSf4J+Iq7Vn+lZbsptezhuL4g68lxSVuuoGQAmeNJ6zUPl1FOSS+7fuWfFpuEXf6ufpKsH4bxxuL2LSDK8qBA6ipzSauL/hzaUCLS0uHXNwzwE+GiCVH6aV54N9j7p+8OK4kClwmWm1CDMQFFB+AAbhv1rKaTYqKKKAguYq2CQVRCikk6AEJzmT2ZdZrhc4pbqACltqQuADIKVSrLGh7a83WBNrUtSiuFzKQejJGUq+uXTf1V0dwZsqKpWFEzII0hWfSR2ipLSQ6ilfscOaSXUhkBCpKUKT01AaJUP4omQndUzGU2i3UpeHTSkGI+JKjkyq6lCeo7t9elbKsZSgZ0glU5SJhW9MxqOydamX+CNOqzLzTKCCDEZFEpjzg9tS1K97kdLtaxCtV2VrIa4lJObRJEnIJUN+kDtqyOKsjNLrYy/FKh0Z3TrUFrZtpKFIBdglRPSknMnIRJGun+FdkYC0F55WYVmSJ0SZzGNNxME791cek6lJdidbXqFzkWhRTGYJIMSJEx4a1At8ct3k6qTClZQHIGYncAD8VdcNwlDJUUFXSCUwTpCd0ADf4791REbMMAogKGQggaR1AyCI1gT/AC1zpO9RzTZYcSCG7MlQJEJRqBvI7RVg3ilukJCXWQIkAKSBEwCAPHSoQ2WZkmXJIIJzAbySIMdGMxiI317t9nGkAZSsEFJCp1BSVEdUa5yPvrtoC8wbuLRXGP5WituSs5QVpykiTGvUamf6XZ1/StdGAqVjQnQA66E/+DXM4K3lWOlC2y2deolSj98qNeHMBaIjpj+9r8eff1a9dc6TvUcrnEbR0I4zilpJAQVBJEkkaTu3Gvrv5l0Gym2IhS0phBSNAVEdQ0INdf8AQbfaveNZ6gpSo+nSI+hrgNm2shQS4UkFJBVvSpKUZd24BIj6U6TnUSbjFmWmkrBSUSEJykRJMAAzAj+lfHHrW4KUk27p1KQSlW74iB5V7bwlAbS1qQlWbqEmZ1gV5w3Bm2VFacxUUhBKjJyj4R926nSdWohsOWRhWRhOVZbQVJSnVJ/gnXQ1Kury2WClZaWiCSVFJSIIBB13yYrivZtpSlLUXCpZOYyNUmAUERGXQePjX1/ZxpSQkqcgSEwrcCQSnxH1rvSceqxSv7N4YQXTbJML4uEA9IyAISkwZnfVlgzNg1HEpYbUrq0SvQxBB1BnSpycEbDQaSVpSFBQIOoIjrjwqPyZYkmFSpGU66nf0pIkKkkyKk53Vm2Q0Wf0kS3cYZSY4xBMjQKBIBMZjruHXUTLYLUNLQqWSRoglR6z418VswwSeiqCkJI06oAMxIMCvLezSA5mK1qBAkE/EQZBUY6tIA7KjaBK8zraXtkgEtrtUgCZSUD+oqS5jNukwXm5lIjMCZVonrqI9s0ypIBz6bjPXCUzEdiRXc4E1pGZJBkQYjpBX+IrnSdvItaKKKiTE7nLsPmOemqjnLsPmOemqiivQxYHn5Uw5y7D5jnpqo5y7D5jnpqoopiwGVMOcuw+Y56aqOcuw+Y56aqKKYsBlTDnLsPmOemqjnLsPmOemqiimLAZUw5y7D5jnpqo5y7D5jnpqoopiwGVMOcuw+Y56aqOcuw+Y56aqKKYsBlTDnLsPmOemqjnLsPmOemqiimLAZUw5y7D5jnpqo5y7D5jnpqoopiwGVMOcuw+Y56aqOcuw+Y56aqKKYsBlTDnLsPmOemqjnLsPmOemqiimLAZUw5y7D5jnpqo5y7D5jnpqoopiwGVMOcuw+Y56aqOcuw+Y56aqKKYsBlTDnLsPmOemqiiimLAZUz/2Q=="/>
          <p:cNvSpPr>
            <a:spLocks noChangeAspect="1" noChangeArrowheads="1"/>
          </p:cNvSpPr>
          <p:nvPr/>
        </p:nvSpPr>
        <p:spPr bwMode="auto">
          <a:xfrm>
            <a:off x="307975" y="-250825"/>
            <a:ext cx="2381250" cy="8477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4"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84168" y="5003985"/>
            <a:ext cx="1905000"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6978" y="4897791"/>
            <a:ext cx="1905530" cy="750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72000" y="5466330"/>
            <a:ext cx="1331987" cy="1314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97102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356</TotalTime>
  <Words>1247</Words>
  <Application>Microsoft Office PowerPoint</Application>
  <PresentationFormat>Presentación en pantalla (4:3)</PresentationFormat>
  <Paragraphs>214</Paragraphs>
  <Slides>21</Slides>
  <Notes>12</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Adyacencia</vt:lpstr>
      <vt:lpstr>SSE as a Transitional Path Towards a Degrowth Society  The case of the Geneva Canton</vt:lpstr>
      <vt:lpstr>Structure of the presentation</vt:lpstr>
      <vt:lpstr>Why this topic?</vt:lpstr>
      <vt:lpstr>Methodology</vt:lpstr>
      <vt:lpstr>What are we referring to by degrowth?</vt:lpstr>
      <vt:lpstr>Origins of the concept</vt:lpstr>
      <vt:lpstr>What is SSE?</vt:lpstr>
      <vt:lpstr>Where does it fit in the economy?</vt:lpstr>
      <vt:lpstr>Origins of the concept</vt:lpstr>
      <vt:lpstr>Presentación de PowerPoint</vt:lpstr>
      <vt:lpstr>Presentación de PowerPoint</vt:lpstr>
      <vt:lpstr>Presentación de PowerPoint</vt:lpstr>
      <vt:lpstr>Presentación de PowerPoint</vt:lpstr>
      <vt:lpstr>Degrowth and SSE</vt:lpstr>
      <vt:lpstr>6 dimensions for comparison</vt:lpstr>
      <vt:lpstr>Survey design</vt:lpstr>
      <vt:lpstr>Results of the survey</vt:lpstr>
      <vt:lpstr>Conclusions</vt:lpstr>
      <vt:lpstr>Final Comments &amp; Future Research</vt:lpstr>
      <vt:lpstr>Presentación de PowerPoint</vt:lpstr>
      <vt:lpstr>Questions and remarks...?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Mònica Serlavós Rodríguez</dc:creator>
  <cp:lastModifiedBy>Mònica Serlavós Rodríguez</cp:lastModifiedBy>
  <cp:revision>67</cp:revision>
  <dcterms:created xsi:type="dcterms:W3CDTF">2014-07-14T07:26:28Z</dcterms:created>
  <dcterms:modified xsi:type="dcterms:W3CDTF">2014-08-27T13:34:32Z</dcterms:modified>
</cp:coreProperties>
</file>