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3C213-6EB8-0F4D-ADC2-4E7786E14F2C}" type="datetimeFigureOut">
              <a:rPr lang="en-US" smtClean="0"/>
              <a:pPr/>
              <a:t>8/20/14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C26-871A-4244-AEA9-1054D3308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turnbull@mba1963.hbs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634978"/>
            <a:ext cx="8271008" cy="190493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Review of: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Ecologically Dangerous Patriotism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AU" sz="2800" dirty="0" smtClean="0">
                <a:latin typeface="Times New Roman"/>
                <a:cs typeface="Times New Roman"/>
              </a:rPr>
              <a:t>Jan </a:t>
            </a:r>
            <a:r>
              <a:rPr lang="en-AU" sz="2800" dirty="0">
                <a:latin typeface="Times New Roman"/>
                <a:cs typeface="Times New Roman"/>
              </a:rPr>
              <a:t>Otto </a:t>
            </a:r>
            <a:r>
              <a:rPr lang="en-AU" sz="2800" dirty="0" err="1" smtClean="0">
                <a:latin typeface="Times New Roman"/>
                <a:cs typeface="Times New Roman"/>
              </a:rPr>
              <a:t>Andersson</a:t>
            </a:r>
            <a:r>
              <a:rPr lang="en-AU" sz="2800" dirty="0" smtClean="0">
                <a:latin typeface="Times New Roman"/>
                <a:cs typeface="Times New Roman"/>
              </a:rPr>
              <a:t>, </a:t>
            </a:r>
            <a:r>
              <a:rPr lang="en-US" sz="2800" dirty="0">
                <a:latin typeface="Times New Roman"/>
                <a:cs typeface="Times New Roman"/>
              </a:rPr>
              <a:t>James </a:t>
            </a:r>
            <a:r>
              <a:rPr lang="en-US" sz="2800" dirty="0" err="1">
                <a:latin typeface="Times New Roman"/>
                <a:cs typeface="Times New Roman"/>
              </a:rPr>
              <a:t>Farmelant</a:t>
            </a:r>
            <a:r>
              <a:rPr lang="en-AU" sz="2800" dirty="0" smtClean="0">
                <a:latin typeface="Times New Roman"/>
                <a:cs typeface="Times New Roman"/>
              </a:rPr>
              <a:t> &amp; Mark Lindley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72" y="3222276"/>
            <a:ext cx="8814635" cy="30043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By Shann Turnbull PhD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  <a:hlinkClick r:id="rId2"/>
              </a:rPr>
              <a:t>sturnbull@mba1963.hbs.edu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Principal: International Institute for Self-governance</a:t>
            </a:r>
          </a:p>
          <a:p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Presenter at 4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De-growth Conference of:</a:t>
            </a:r>
          </a:p>
          <a:p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“Strategies </a:t>
            </a:r>
            <a:r>
              <a:rPr lang="en-AU" sz="2400" dirty="0">
                <a:solidFill>
                  <a:srgbClr val="000000"/>
                </a:solidFill>
                <a:latin typeface="Times New Roman"/>
                <a:cs typeface="Times New Roman"/>
              </a:rPr>
              <a:t>for promoting a sustainable de-growth 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society”</a:t>
            </a:r>
          </a:p>
          <a:p>
            <a:r>
              <a:rPr lang="en-AU" sz="2400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ession on  - ‘</a:t>
            </a:r>
            <a:r>
              <a:rPr lang="en-AU" sz="2400" dirty="0">
                <a:solidFill>
                  <a:srgbClr val="000000"/>
                </a:solidFill>
                <a:latin typeface="Times New Roman"/>
                <a:cs typeface="Times New Roman"/>
              </a:rPr>
              <a:t>The transformative power of utopias and alternative paradigms’,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r>
              <a:rPr lang="en-AU" sz="2400" dirty="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oom </a:t>
            </a:r>
            <a:r>
              <a:rPr lang="en-AU" sz="2400" dirty="0">
                <a:solidFill>
                  <a:srgbClr val="000000"/>
                </a:solidFill>
                <a:latin typeface="Times New Roman"/>
                <a:cs typeface="Times New Roman"/>
              </a:rPr>
              <a:t>HS11 from 11:00 – 12:15, Friday, September 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5</a:t>
            </a:r>
            <a:r>
              <a:rPr lang="en-AU" sz="24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2014.</a:t>
            </a:r>
            <a:endParaRPr lang="en-US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5922"/>
            <a:ext cx="9144000" cy="5781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Ecologically Dangerous Patriotism (EDP)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365" y="1188878"/>
            <a:ext cx="8466315" cy="517431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hypothesis presented: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ecology of the world is being put at risk by national patriotism competing for economic growth. </a:t>
            </a:r>
          </a:p>
          <a:p>
            <a:pPr algn="l"/>
            <a:endParaRPr lang="en-US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hypothesis seems to depend upon: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ational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political leaders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obtaining power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by promoting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growth? </a:t>
            </a: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AU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Proposed solution: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Political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leaders to form cooperative relationships to nurture the environment.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>
              <a:buFont typeface="Arial"/>
              <a:buChar char="•"/>
            </a:pPr>
            <a:r>
              <a:rPr lang="en-AU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However, might the solution be dangerous for leaders who obtain power by promoting growth? </a:t>
            </a:r>
          </a:p>
          <a:p>
            <a:pPr algn="l">
              <a:buFont typeface="Arial"/>
              <a:buChar char="•"/>
            </a:pPr>
            <a:r>
              <a:rPr lang="en-AU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My paper suggests community led bottom up solutions</a:t>
            </a:r>
            <a:endParaRPr lang="en-US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672" y="345922"/>
            <a:ext cx="8271008" cy="5781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Structure of EDP paper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365" y="1188878"/>
            <a:ext cx="8466315" cy="517431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Pages 1-3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Outlines four broad historical stages of human development. </a:t>
            </a:r>
          </a:p>
          <a:p>
            <a:pPr algn="l"/>
            <a:endParaRPr lang="en-US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Page 4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Reviews 17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18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century economic theories promoting economic competition.</a:t>
            </a:r>
          </a:p>
          <a:p>
            <a:pPr algn="l"/>
            <a:endParaRPr lang="en-US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Pages 5-9</a:t>
            </a:r>
            <a:endParaRPr lang="en-AU" sz="24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Describes economic growth competition between the USA, Britain and Germany in the 19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and 20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centuries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/>
            <a:r>
              <a:rPr lang="en-AU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Pages 9-15</a:t>
            </a:r>
          </a:p>
          <a:p>
            <a:pPr algn="l"/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Discusses the role of mercantilism, national patriotism, economic competition  and  the need and possibilities for cooperation between nation states to resolve growing ecological problems</a:t>
            </a: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660" y="1567157"/>
            <a:ext cx="8466315" cy="455286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Hunter-gatherers without significant settlements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Herder-planters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produce </a:t>
            </a: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surpluses to form larger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settlements that develop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specialised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crafts</a:t>
            </a:r>
            <a:endParaRPr lang="en-AU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indent="-457200" algn="l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Formation of nation states and global trade with untapped opportunities for economic growth but not necessarily driven by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patriotism</a:t>
            </a:r>
          </a:p>
          <a:p>
            <a:pPr marL="457200" indent="-457200" algn="l"/>
            <a:endParaRPr lang="en-AU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19th century rapid population growth and national patriotism especially in Britain and Germany;</a:t>
            </a:r>
            <a:endParaRPr lang="en-AU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23660" y="202651"/>
            <a:ext cx="7772400" cy="112132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our broad historical stages of human development discussed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428" y="972717"/>
            <a:ext cx="8664252" cy="5885283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Role of religion in political colonisation and economic growth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   Pope divides exploration of  the16</a:t>
            </a:r>
            <a:r>
              <a:rPr lang="en-AU" sz="2400" baseline="30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century world between Portugal and Spain leaving out the English and the Dutch.</a:t>
            </a:r>
          </a:p>
          <a:p>
            <a:pPr marL="457200" indent="-457200" algn="l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Role of corporations in colonisation and growth:                     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English and Dutch split from the Pope and develop the corporate concept in the 17</a:t>
            </a:r>
            <a:r>
              <a:rPr lang="en-AU" sz="2400" baseline="30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century as a way to both franchise and so privatise colonisation.</a:t>
            </a:r>
          </a:p>
          <a:p>
            <a:pPr marL="457200" indent="-457200" algn="l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Determinants of population growth and de-growth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                Income security, education of women and birth control technology now producing de-growth in 60 nations.</a:t>
            </a:r>
          </a:p>
          <a:p>
            <a:pPr marL="457200" indent="-457200" algn="l">
              <a:lnSpc>
                <a:spcPct val="120000"/>
              </a:lnSpc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Patronage, patriotism and power from  property rights to degrade</a:t>
            </a:r>
            <a:r>
              <a:rPr lang="en-A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A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nature, individuals, society, democracy and the global commons: 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Incentives available to adopt on a bottom up basis ecological property rights to nurture nature and society on a sustainable basis as presented in my paper - </a:t>
            </a:r>
            <a:r>
              <a:rPr lang="en-AU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Strategies for promoting a sustainable de-growth </a:t>
            </a:r>
            <a:r>
              <a:rPr lang="en-AU" sz="24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society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AU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Friday, </a:t>
            </a:r>
            <a:r>
              <a:rPr lang="en-AU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11am in HS11. </a:t>
            </a:r>
            <a:endParaRPr lang="en-US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57200" indent="-457200" algn="l"/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/>
            <a:endParaRPr lang="en-AU" sz="2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3427" y="202651"/>
            <a:ext cx="8466315" cy="770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 additional issues for consideration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475</Words>
  <Application>Microsoft Macintosh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Review of: Ecologically Dangerous Patriotism Jan Otto Andersson, James Farmelant &amp; Mark Lindley</vt:lpstr>
      <vt:lpstr>Ecologically Dangerous Patriotism (EDP)</vt:lpstr>
      <vt:lpstr>Structure of EDP paper</vt:lpstr>
      <vt:lpstr>Four broad historical stages of human development discussed</vt:lpstr>
      <vt:lpstr>Some additional issues for consideration</vt:lpstr>
    </vt:vector>
  </TitlesOfParts>
  <Company>International Institute of Self-governance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of: Ecologically Dangerous Patriotism Mark Lindley  &amp; Jan Otto Andersson </dc:title>
  <dc:creator>Shann Turnbull</dc:creator>
  <cp:lastModifiedBy>Shann Turnbull</cp:lastModifiedBy>
  <cp:revision>26</cp:revision>
  <dcterms:created xsi:type="dcterms:W3CDTF">2014-08-20T11:00:15Z</dcterms:created>
  <dcterms:modified xsi:type="dcterms:W3CDTF">2014-08-20T11:02:05Z</dcterms:modified>
</cp:coreProperties>
</file>