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9" r:id="rId7"/>
    <p:sldId id="263" r:id="rId8"/>
    <p:sldId id="264" r:id="rId9"/>
    <p:sldId id="268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2434B-EF97-4A3E-9823-A660B7F95411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44F64-D620-40D1-B044-809D21378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5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</a:t>
            </a:r>
            <a:r>
              <a:rPr lang="fr-FR" baseline="0" dirty="0" smtClean="0"/>
              <a:t> smart </a:t>
            </a:r>
            <a:r>
              <a:rPr lang="fr-FR" baseline="0" dirty="0" err="1" smtClean="0"/>
              <a:t>cities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approach</a:t>
            </a:r>
            <a:r>
              <a:rPr lang="fr-FR" baseline="0" dirty="0" smtClean="0"/>
              <a:t>, information </a:t>
            </a:r>
            <a:r>
              <a:rPr lang="fr-FR" baseline="0" dirty="0" err="1" smtClean="0"/>
              <a:t>seems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neutral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object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just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managed</a:t>
            </a:r>
            <a:r>
              <a:rPr lang="fr-FR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4F64-D620-40D1-B044-809D21378B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9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8/28/2014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Degrowth Leipzig 2014 - 4th of September 2014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45E0-8B06-4610-B0A3-697B01B908A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5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Degrowth Leipzig 2014 - 4th of September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45E0-8B06-4610-B0A3-697B01B90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3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Degrowth Leipzig 2014 - 4th of September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45E0-8B06-4610-B0A3-697B01B90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20259"/>
            <a:ext cx="9144000" cy="365125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smtClean="0"/>
              <a:t>Degrowth Leipzig 2014 - 4th of September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45E0-8B06-4610-B0A3-697B01B90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34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Degrowth Leipzig 2014 - 4th of September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45E0-8B06-4610-B0A3-697B01B90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6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Degrowth Leipzig 2014 - 4th of September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45E0-8B06-4610-B0A3-697B01B90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1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Degrowth Leipzig 2014 - 4th of September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45E0-8B06-4610-B0A3-697B01B90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2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Degrowth Leipzig 2014 - 4th of September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45E0-8B06-4610-B0A3-697B01B90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3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Degrowth Leipzig 2014 - 4th of September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45E0-8B06-4610-B0A3-697B01B90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8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Degrowth Leipzig 2014 - 4th of September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45E0-8B06-4610-B0A3-697B01B90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2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Degrowth Leipzig 2014 - 4th of September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45E0-8B06-4610-B0A3-697B01B90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4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20259"/>
            <a:ext cx="9144000" cy="3651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Degrowth Leipzig 2014 - 4th of September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545E0-8B06-4610-B0A3-697B01B908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drien Labaeye\Downloads\husiegel_bw_rgb (1).ep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4641"/>
            <a:ext cx="792088" cy="7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rien Labaeye\Documents\TransitionLab\Communication\tf-logo-transitionlab_web_rgb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06" y="129132"/>
            <a:ext cx="1703190" cy="85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9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itionlab.de/" TargetMode="External"/><Relationship Id="rId2" Type="http://schemas.openxmlformats.org/officeDocument/2006/relationships/hyperlink" Target="mailto:Adrienlabaeye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iancepec-isere.org/article201.html" TargetMode="External"/><Relationship Id="rId2" Type="http://schemas.openxmlformats.org/officeDocument/2006/relationships/hyperlink" Target="http://flaechen-in-leipzig.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roundedinphilly.org/" TargetMode="External"/><Relationship Id="rId2" Type="http://schemas.openxmlformats.org/officeDocument/2006/relationships/hyperlink" Target="http://flaechen-in-leipzig.d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14mmm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rien Labaeye\Documents\PhD\Presentations\screenshot_groundedInPhill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5" b="59464"/>
          <a:stretch/>
        </p:blipFill>
        <p:spPr bwMode="auto">
          <a:xfrm>
            <a:off x="-170792" y="4437112"/>
            <a:ext cx="9457963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Grassroots </a:t>
            </a:r>
            <a:r>
              <a:rPr lang="en-US" dirty="0">
                <a:solidFill>
                  <a:schemeClr val="tx2"/>
                </a:solidFill>
              </a:rPr>
              <a:t>digital commons for a bottom-up transition towards </a:t>
            </a:r>
            <a:r>
              <a:rPr lang="en-US" dirty="0" smtClean="0">
                <a:solidFill>
                  <a:schemeClr val="tx2"/>
                </a:solidFill>
              </a:rPr>
              <a:t>(urban) sustainability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2936304"/>
            <a:ext cx="6400800" cy="17526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Adrien Labaeye </a:t>
            </a:r>
          </a:p>
          <a:p>
            <a:r>
              <a:rPr lang="fr-FR" sz="2400" dirty="0" smtClean="0"/>
              <a:t>PhD </a:t>
            </a:r>
            <a:r>
              <a:rPr lang="fr-FR" sz="2400" dirty="0" err="1" smtClean="0"/>
              <a:t>student</a:t>
            </a:r>
            <a:r>
              <a:rPr lang="fr-FR" sz="2400" dirty="0" smtClean="0"/>
              <a:t>, Humboldt </a:t>
            </a:r>
            <a:r>
              <a:rPr lang="fr-FR" sz="2400" dirty="0" err="1" smtClean="0"/>
              <a:t>University</a:t>
            </a:r>
            <a:r>
              <a:rPr lang="fr-FR" sz="2400" dirty="0" smtClean="0"/>
              <a:t> in Berlin</a:t>
            </a:r>
          </a:p>
          <a:p>
            <a:r>
              <a:rPr lang="fr-FR" sz="2400" dirty="0" smtClean="0"/>
              <a:t>Co-</a:t>
            </a:r>
            <a:r>
              <a:rPr lang="fr-FR" sz="2400" dirty="0" err="1" smtClean="0"/>
              <a:t>founder</a:t>
            </a:r>
            <a:r>
              <a:rPr lang="fr-FR" sz="2400" dirty="0" smtClean="0"/>
              <a:t>, transition&gt;&gt;</a:t>
            </a:r>
            <a:r>
              <a:rPr lang="fr-FR" sz="2400" dirty="0" err="1" smtClean="0"/>
              <a:t>lab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Degrowth Leipzig 2014 - 4th of September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0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Actors (</a:t>
            </a:r>
            <a:r>
              <a:rPr lang="fr-FR" dirty="0" err="1" smtClean="0"/>
              <a:t>commoners</a:t>
            </a:r>
            <a:r>
              <a:rPr lang="fr-FR" dirty="0" smtClean="0"/>
              <a:t>) </a:t>
            </a:r>
            <a:r>
              <a:rPr lang="fr-FR" dirty="0" err="1" smtClean="0"/>
              <a:t>involved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‘</a:t>
            </a:r>
            <a:r>
              <a:rPr lang="fr-FR" dirty="0" err="1" smtClean="0"/>
              <a:t>traditional</a:t>
            </a:r>
            <a:r>
              <a:rPr lang="fr-FR" dirty="0" smtClean="0"/>
              <a:t>’ local </a:t>
            </a:r>
            <a:r>
              <a:rPr lang="fr-FR" dirty="0" err="1" smtClean="0"/>
              <a:t>grassroots</a:t>
            </a:r>
            <a:r>
              <a:rPr lang="fr-FR" dirty="0" smtClean="0"/>
              <a:t> groups, civil society </a:t>
            </a:r>
            <a:r>
              <a:rPr lang="fr-FR" dirty="0" err="1" smtClean="0"/>
              <a:t>organizations</a:t>
            </a:r>
            <a:r>
              <a:rPr lang="fr-FR" dirty="0" smtClean="0"/>
              <a:t> but </a:t>
            </a:r>
            <a:r>
              <a:rPr lang="fr-FR" dirty="0" err="1" smtClean="0"/>
              <a:t>also</a:t>
            </a:r>
            <a:r>
              <a:rPr lang="fr-FR" dirty="0" smtClean="0"/>
              <a:t> native online collaboration (</a:t>
            </a:r>
            <a:r>
              <a:rPr lang="fr-FR" dirty="0" err="1" smtClean="0"/>
              <a:t>developers</a:t>
            </a:r>
            <a:r>
              <a:rPr lang="fr-FR" dirty="0" smtClean="0"/>
              <a:t>, </a:t>
            </a:r>
            <a:r>
              <a:rPr lang="fr-FR" dirty="0" err="1" smtClean="0"/>
              <a:t>mappers</a:t>
            </a:r>
            <a:r>
              <a:rPr lang="fr-FR" dirty="0" smtClean="0"/>
              <a:t>…)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commons-based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peer</a:t>
            </a:r>
            <a:r>
              <a:rPr lang="fr-FR" dirty="0" smtClean="0">
                <a:sym typeface="Wingdings" panose="05000000000000000000" pitchFamily="2" charset="2"/>
              </a:rPr>
              <a:t> production</a:t>
            </a:r>
            <a:endParaRPr lang="fr-FR" dirty="0" smtClean="0"/>
          </a:p>
          <a:p>
            <a:r>
              <a:rPr lang="fr-FR" dirty="0" err="1" smtClean="0"/>
              <a:t>Outcomes</a:t>
            </a:r>
            <a:r>
              <a:rPr lang="fr-FR" dirty="0"/>
              <a:t>? </a:t>
            </a:r>
            <a:r>
              <a:rPr lang="fr-FR" dirty="0" err="1"/>
              <a:t>Efficiency</a:t>
            </a:r>
            <a:r>
              <a:rPr lang="fr-FR" dirty="0"/>
              <a:t>, </a:t>
            </a:r>
            <a:r>
              <a:rPr lang="fr-FR" dirty="0" err="1"/>
              <a:t>equity</a:t>
            </a:r>
            <a:r>
              <a:rPr lang="fr-FR" dirty="0"/>
              <a:t>, </a:t>
            </a:r>
            <a:r>
              <a:rPr lang="fr-FR" dirty="0" err="1"/>
              <a:t>sustainability</a:t>
            </a:r>
            <a:endParaRPr lang="fr-FR" dirty="0"/>
          </a:p>
          <a:p>
            <a:pPr lvl="1"/>
            <a:r>
              <a:rPr lang="fr-FR" dirty="0" err="1" smtClean="0"/>
              <a:t>Availability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access</a:t>
            </a:r>
            <a:r>
              <a:rPr lang="fr-FR" dirty="0" smtClean="0"/>
              <a:t>: </a:t>
            </a:r>
            <a:r>
              <a:rPr lang="fr-FR" dirty="0" err="1" smtClean="0"/>
              <a:t>problem</a:t>
            </a:r>
            <a:r>
              <a:rPr lang="fr-FR" dirty="0" smtClean="0"/>
              <a:t> of digital </a:t>
            </a:r>
            <a:r>
              <a:rPr lang="fr-FR" dirty="0" err="1" smtClean="0"/>
              <a:t>divide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Grassroots</a:t>
            </a:r>
            <a:r>
              <a:rPr lang="fr-FR" dirty="0" smtClean="0"/>
              <a:t> digital </a:t>
            </a:r>
            <a:r>
              <a:rPr lang="fr-FR" dirty="0" err="1" smtClean="0"/>
              <a:t>commons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Enable</a:t>
            </a:r>
            <a:r>
              <a:rPr lang="fr-FR" dirty="0" smtClean="0"/>
              <a:t> networking, </a:t>
            </a:r>
            <a:r>
              <a:rPr lang="fr-FR" dirty="0" err="1" smtClean="0"/>
              <a:t>replication</a:t>
            </a:r>
            <a:r>
              <a:rPr lang="fr-FR" dirty="0" smtClean="0"/>
              <a:t>, diffusion of social innovations/</a:t>
            </a:r>
            <a:r>
              <a:rPr lang="fr-FR" dirty="0" err="1" smtClean="0"/>
              <a:t>grassroots</a:t>
            </a:r>
            <a:r>
              <a:rPr lang="fr-FR" dirty="0" smtClean="0"/>
              <a:t> practices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r>
              <a:rPr lang="fr-FR" dirty="0" smtClean="0"/>
              <a:t> or state support</a:t>
            </a:r>
          </a:p>
          <a:p>
            <a:pPr lvl="1"/>
            <a:r>
              <a:rPr lang="fr-FR" dirty="0" smtClean="0"/>
              <a:t>Open up new horizons in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methods</a:t>
            </a:r>
            <a:r>
              <a:rPr lang="fr-FR" dirty="0" smtClean="0"/>
              <a:t> for </a:t>
            </a:r>
            <a:r>
              <a:rPr lang="fr-FR" dirty="0" err="1" smtClean="0"/>
              <a:t>mapping</a:t>
            </a:r>
            <a:r>
              <a:rPr lang="fr-FR" dirty="0" smtClean="0"/>
              <a:t> and data collection: action </a:t>
            </a:r>
            <a:r>
              <a:rPr lang="fr-FR" dirty="0" err="1" smtClean="0"/>
              <a:t>research</a:t>
            </a:r>
            <a:r>
              <a:rPr lang="fr-FR" dirty="0" smtClean="0"/>
              <a:t>? </a:t>
            </a:r>
          </a:p>
          <a:p>
            <a:r>
              <a:rPr lang="fr-FR" dirty="0"/>
              <a:t>Commons </a:t>
            </a:r>
            <a:r>
              <a:rPr lang="fr-FR" dirty="0" err="1"/>
              <a:t>approach</a:t>
            </a:r>
            <a:r>
              <a:rPr lang="fr-FR" dirty="0"/>
              <a:t> changes focus: </a:t>
            </a:r>
          </a:p>
          <a:p>
            <a:pPr lvl="1"/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/>
              <a:t>technology</a:t>
            </a:r>
            <a:r>
              <a:rPr lang="fr-FR" dirty="0"/>
              <a:t> </a:t>
            </a:r>
            <a:r>
              <a:rPr lang="fr-FR" dirty="0" smtClean="0"/>
              <a:t>+ businesses + </a:t>
            </a:r>
            <a:r>
              <a:rPr lang="fr-FR" dirty="0" err="1"/>
              <a:t>financial</a:t>
            </a:r>
            <a:r>
              <a:rPr lang="fr-FR" dirty="0"/>
              <a:t> capital + </a:t>
            </a:r>
            <a:r>
              <a:rPr lang="fr-FR" dirty="0" err="1" smtClean="0"/>
              <a:t>gov</a:t>
            </a:r>
            <a:r>
              <a:rPr lang="fr-FR" dirty="0" smtClean="0"/>
              <a:t> intervention (</a:t>
            </a:r>
            <a:r>
              <a:rPr lang="fr-FR" dirty="0" err="1" smtClean="0"/>
              <a:t>eg</a:t>
            </a:r>
            <a:r>
              <a:rPr lang="fr-FR" dirty="0" smtClean="0"/>
              <a:t>. </a:t>
            </a:r>
            <a:r>
              <a:rPr lang="fr-FR" dirty="0" err="1" smtClean="0"/>
              <a:t>subisidies</a:t>
            </a:r>
            <a:r>
              <a:rPr lang="fr-FR" dirty="0"/>
              <a:t>)</a:t>
            </a:r>
            <a:r>
              <a:rPr lang="fr-FR" dirty="0" smtClean="0"/>
              <a:t> </a:t>
            </a:r>
            <a:endParaRPr lang="fr-FR" dirty="0"/>
          </a:p>
          <a:p>
            <a:pPr lvl="1"/>
            <a:r>
              <a:rPr lang="fr-FR" dirty="0" err="1"/>
              <a:t>Towards</a:t>
            </a:r>
            <a:r>
              <a:rPr lang="fr-FR" dirty="0"/>
              <a:t> </a:t>
            </a:r>
            <a:r>
              <a:rPr lang="fr-FR" dirty="0" err="1" smtClean="0"/>
              <a:t>shared</a:t>
            </a:r>
            <a:r>
              <a:rPr lang="fr-FR" dirty="0" smtClean="0"/>
              <a:t> </a:t>
            </a:r>
            <a:r>
              <a:rPr lang="fr-FR" dirty="0" err="1" smtClean="0"/>
              <a:t>resource</a:t>
            </a:r>
            <a:r>
              <a:rPr lang="fr-FR" dirty="0"/>
              <a:t>+ collective action </a:t>
            </a:r>
            <a:r>
              <a:rPr lang="fr-FR" dirty="0" smtClean="0"/>
              <a:t> + social </a:t>
            </a:r>
            <a:r>
              <a:rPr lang="fr-FR" dirty="0"/>
              <a:t>capital </a:t>
            </a:r>
            <a:r>
              <a:rPr lang="fr-FR" dirty="0" smtClean="0"/>
              <a:t>+ </a:t>
            </a:r>
            <a:r>
              <a:rPr lang="fr-FR" dirty="0"/>
              <a:t>self-</a:t>
            </a:r>
            <a:r>
              <a:rPr lang="fr-FR" dirty="0" err="1"/>
              <a:t>governance</a:t>
            </a:r>
            <a:r>
              <a:rPr lang="fr-FR" dirty="0"/>
              <a:t> </a:t>
            </a:r>
            <a:r>
              <a:rPr lang="fr-FR" dirty="0" err="1" smtClean="0"/>
              <a:t>mechanisms</a:t>
            </a:r>
            <a:r>
              <a:rPr lang="fr-FR" dirty="0" smtClean="0"/>
              <a:t> (</a:t>
            </a:r>
            <a:r>
              <a:rPr lang="fr-FR" dirty="0" err="1" smtClean="0"/>
              <a:t>eg</a:t>
            </a:r>
            <a:r>
              <a:rPr lang="fr-FR" dirty="0" smtClean="0"/>
              <a:t>. CC </a:t>
            </a:r>
            <a:r>
              <a:rPr lang="fr-FR" dirty="0" err="1" smtClean="0"/>
              <a:t>licenses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Degrowth Leipzig 2014 - 4th of September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435280" cy="3201219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hlinkClick r:id="rId2"/>
              </a:rPr>
              <a:t>Adrienlabaeye@gmail.com</a:t>
            </a: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@</a:t>
            </a:r>
            <a:r>
              <a:rPr lang="fr-FR" dirty="0" err="1" smtClean="0"/>
              <a:t>alabaeye</a:t>
            </a:r>
            <a:endParaRPr lang="fr-FR" dirty="0" smtClean="0"/>
          </a:p>
          <a:p>
            <a:pPr marL="0" indent="0" algn="ctr">
              <a:buNone/>
            </a:pPr>
            <a:r>
              <a:rPr lang="fr-FR" dirty="0" smtClean="0">
                <a:hlinkClick r:id="rId3"/>
              </a:rPr>
              <a:t>transitionlab.de</a:t>
            </a: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14mmm.org (</a:t>
            </a:r>
            <a:r>
              <a:rPr lang="fr-FR" dirty="0" err="1" smtClean="0"/>
              <a:t>mapping</a:t>
            </a:r>
            <a:r>
              <a:rPr lang="fr-FR" dirty="0"/>
              <a:t> </a:t>
            </a:r>
            <a:r>
              <a:rPr lang="fr-FR" dirty="0" smtClean="0"/>
              <a:t>alternatives)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Degrowth Leipzig 2014 - 4th of September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Information &amp; </a:t>
            </a:r>
            <a:r>
              <a:rPr lang="fr-FR" dirty="0" err="1"/>
              <a:t>u</a:t>
            </a:r>
            <a:r>
              <a:rPr lang="fr-FR" dirty="0" err="1" smtClean="0"/>
              <a:t>rban</a:t>
            </a:r>
            <a:r>
              <a:rPr lang="fr-FR" dirty="0" smtClean="0"/>
              <a:t> </a:t>
            </a:r>
            <a:r>
              <a:rPr lang="fr-FR" dirty="0" err="1" smtClean="0"/>
              <a:t>sustainability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The </a:t>
            </a:r>
            <a:r>
              <a:rPr lang="fr-FR" dirty="0" err="1"/>
              <a:t>commons</a:t>
            </a:r>
            <a:r>
              <a:rPr lang="fr-FR" dirty="0"/>
              <a:t> </a:t>
            </a:r>
            <a:r>
              <a:rPr lang="fr-FR" dirty="0" err="1"/>
              <a:t>approach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Social and </a:t>
            </a:r>
            <a:r>
              <a:rPr lang="fr-FR" dirty="0" err="1" smtClean="0"/>
              <a:t>grassroots</a:t>
            </a:r>
            <a:r>
              <a:rPr lang="fr-FR" dirty="0" smtClean="0"/>
              <a:t> innovation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Explorative</a:t>
            </a:r>
            <a:r>
              <a:rPr lang="fr-FR" dirty="0" smtClean="0"/>
              <a:t> cases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Discussion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Conclusion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Degrowth Leipzig 2014 - 4th of September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344816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Information and (</a:t>
            </a:r>
            <a:r>
              <a:rPr lang="fr-FR" dirty="0" err="1" smtClean="0"/>
              <a:t>urban</a:t>
            </a:r>
            <a:r>
              <a:rPr lang="fr-FR" dirty="0" smtClean="0"/>
              <a:t>) </a:t>
            </a:r>
            <a:r>
              <a:rPr lang="fr-FR" dirty="0" err="1" smtClean="0"/>
              <a:t>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Smart </a:t>
            </a:r>
            <a:r>
              <a:rPr lang="fr-FR" dirty="0" err="1" smtClean="0"/>
              <a:t>cities</a:t>
            </a:r>
            <a:r>
              <a:rPr lang="fr-FR" dirty="0" smtClean="0"/>
              <a:t> to </a:t>
            </a:r>
            <a:r>
              <a:rPr lang="fr-FR" dirty="0" err="1" smtClean="0"/>
              <a:t>deliver</a:t>
            </a:r>
            <a:r>
              <a:rPr lang="fr-FR" dirty="0" smtClean="0"/>
              <a:t> </a:t>
            </a:r>
            <a:r>
              <a:rPr lang="fr-FR" dirty="0" err="1" smtClean="0"/>
              <a:t>sustainability</a:t>
            </a:r>
            <a:r>
              <a:rPr lang="fr-FR" dirty="0" smtClean="0"/>
              <a:t>? </a:t>
            </a:r>
            <a:r>
              <a:rPr lang="en-US" dirty="0"/>
              <a:t>(</a:t>
            </a:r>
            <a:r>
              <a:rPr lang="en-US" dirty="0" err="1"/>
              <a:t>Toppeta</a:t>
            </a:r>
            <a:r>
              <a:rPr lang="en-US" dirty="0"/>
              <a:t> 2010)</a:t>
            </a:r>
            <a:endParaRPr lang="fr-FR" dirty="0" smtClean="0"/>
          </a:p>
          <a:p>
            <a:r>
              <a:rPr lang="fr-FR" dirty="0" smtClean="0"/>
              <a:t>Smart </a:t>
            </a:r>
            <a:r>
              <a:rPr lang="fr-FR" dirty="0" err="1" smtClean="0"/>
              <a:t>cities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 </a:t>
            </a:r>
            <a:r>
              <a:rPr lang="fr-FR" dirty="0" err="1" smtClean="0"/>
              <a:t>biased</a:t>
            </a:r>
            <a:r>
              <a:rPr lang="fr-FR" dirty="0" smtClean="0"/>
              <a:t> </a:t>
            </a:r>
            <a:r>
              <a:rPr lang="fr-FR" dirty="0" err="1" smtClean="0"/>
              <a:t>towards</a:t>
            </a:r>
            <a:r>
              <a:rPr lang="fr-FR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Kramers</a:t>
            </a:r>
            <a:r>
              <a:rPr lang="en-US" dirty="0" smtClean="0"/>
              <a:t> et al. 2013)</a:t>
            </a:r>
            <a:r>
              <a:rPr lang="fr-FR" dirty="0"/>
              <a:t>:</a:t>
            </a:r>
            <a:endParaRPr lang="fr-FR" dirty="0" smtClean="0"/>
          </a:p>
          <a:p>
            <a:pPr lvl="1"/>
            <a:r>
              <a:rPr lang="fr-FR" dirty="0" smtClean="0"/>
              <a:t>Business: IBM, Cisco, Schneider Electric, Siemens, etc.</a:t>
            </a:r>
          </a:p>
          <a:p>
            <a:pPr lvl="1"/>
            <a:r>
              <a:rPr lang="fr-FR" dirty="0" smtClean="0"/>
              <a:t>Local </a:t>
            </a:r>
            <a:r>
              <a:rPr lang="fr-FR" dirty="0" err="1" smtClean="0"/>
              <a:t>governments</a:t>
            </a:r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urban</a:t>
            </a:r>
            <a:r>
              <a:rPr lang="fr-FR" dirty="0" smtClean="0"/>
              <a:t> </a:t>
            </a:r>
            <a:r>
              <a:rPr lang="fr-FR" dirty="0" err="1" smtClean="0"/>
              <a:t>governance</a:t>
            </a:r>
            <a:r>
              <a:rPr lang="fr-FR" dirty="0" smtClean="0"/>
              <a:t> of information</a:t>
            </a:r>
          </a:p>
          <a:p>
            <a:pPr lvl="1"/>
            <a:r>
              <a:rPr lang="en-US" dirty="0" smtClean="0"/>
              <a:t>Information is a resource: “</a:t>
            </a:r>
            <a:r>
              <a:rPr lang="fr-FR" dirty="0" smtClean="0"/>
              <a:t>Information </a:t>
            </a:r>
            <a:r>
              <a:rPr lang="fr-FR" dirty="0" err="1" smtClean="0"/>
              <a:t>is</a:t>
            </a:r>
            <a:r>
              <a:rPr lang="fr-FR" dirty="0" smtClean="0"/>
              <a:t> the new </a:t>
            </a:r>
            <a:r>
              <a:rPr lang="fr-FR" dirty="0" err="1" smtClean="0"/>
              <a:t>oil</a:t>
            </a:r>
            <a:r>
              <a:rPr lang="en-US" dirty="0" smtClean="0"/>
              <a:t>”</a:t>
            </a:r>
            <a:endParaRPr lang="fr-FR" dirty="0" smtClean="0"/>
          </a:p>
          <a:p>
            <a:pPr lvl="1"/>
            <a:r>
              <a:rPr lang="fr-FR" dirty="0" smtClean="0"/>
              <a:t>Information </a:t>
            </a:r>
            <a:r>
              <a:rPr lang="fr-FR" dirty="0" err="1" smtClean="0"/>
              <a:t>governance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battlefield</a:t>
            </a:r>
            <a:r>
              <a:rPr lang="fr-FR" dirty="0" smtClean="0"/>
              <a:t> of </a:t>
            </a:r>
            <a:r>
              <a:rPr lang="fr-FR" dirty="0" err="1" smtClean="0"/>
              <a:t>environmental</a:t>
            </a:r>
            <a:r>
              <a:rPr lang="fr-FR" dirty="0" smtClean="0"/>
              <a:t> </a:t>
            </a:r>
            <a:r>
              <a:rPr lang="fr-FR" dirty="0" err="1" smtClean="0"/>
              <a:t>governance</a:t>
            </a:r>
            <a:r>
              <a:rPr lang="fr-FR" dirty="0" smtClean="0"/>
              <a:t> (Mol 2008): power and </a:t>
            </a:r>
            <a:r>
              <a:rPr lang="fr-FR" dirty="0" err="1" smtClean="0"/>
              <a:t>politics</a:t>
            </a:r>
            <a:endParaRPr lang="fr-FR" dirty="0" smtClean="0"/>
          </a:p>
          <a:p>
            <a:pPr lvl="1"/>
            <a:r>
              <a:rPr lang="fr-FR" dirty="0" smtClean="0"/>
              <a:t>The </a:t>
            </a:r>
            <a:r>
              <a:rPr lang="fr-FR" dirty="0" err="1" smtClean="0"/>
              <a:t>centrality</a:t>
            </a:r>
            <a:r>
              <a:rPr lang="fr-FR" dirty="0" smtClean="0"/>
              <a:t> of </a:t>
            </a:r>
            <a:r>
              <a:rPr lang="fr-FR" dirty="0" err="1" smtClean="0"/>
              <a:t>cities</a:t>
            </a:r>
            <a:r>
              <a:rPr lang="fr-FR" dirty="0" smtClean="0"/>
              <a:t>:</a:t>
            </a:r>
          </a:p>
          <a:p>
            <a:pPr lvl="2"/>
            <a:r>
              <a:rPr lang="fr-FR" dirty="0" err="1" smtClean="0"/>
              <a:t>Flows</a:t>
            </a:r>
            <a:r>
              <a:rPr lang="fr-FR" dirty="0" smtClean="0"/>
              <a:t> of information, </a:t>
            </a:r>
            <a:r>
              <a:rPr lang="fr-FR" dirty="0" err="1" smtClean="0"/>
              <a:t>ecological</a:t>
            </a:r>
            <a:r>
              <a:rPr lang="fr-FR" dirty="0" smtClean="0"/>
              <a:t> </a:t>
            </a:r>
            <a:r>
              <a:rPr lang="fr-FR" dirty="0" err="1" smtClean="0"/>
              <a:t>footprint</a:t>
            </a:r>
            <a:r>
              <a:rPr lang="fr-FR" dirty="0" smtClean="0"/>
              <a:t>, </a:t>
            </a:r>
            <a:r>
              <a:rPr lang="fr-FR" dirty="0" err="1" smtClean="0"/>
              <a:t>risks</a:t>
            </a:r>
            <a:r>
              <a:rPr lang="fr-FR" dirty="0" smtClean="0"/>
              <a:t>, innovation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Degrowth Leipzig 2014 - 4th of September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7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commons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Data/information/</a:t>
            </a:r>
            <a:r>
              <a:rPr lang="fr-FR" dirty="0" err="1"/>
              <a:t>knowledge</a:t>
            </a:r>
            <a:r>
              <a:rPr lang="fr-FR" dirty="0"/>
              <a:t> as a </a:t>
            </a:r>
            <a:r>
              <a:rPr lang="fr-FR" dirty="0" err="1"/>
              <a:t>commons</a:t>
            </a:r>
            <a:r>
              <a:rPr lang="fr-FR" dirty="0"/>
              <a:t> (Hess &amp; </a:t>
            </a:r>
            <a:r>
              <a:rPr lang="fr-FR" dirty="0" err="1"/>
              <a:t>Ostrom</a:t>
            </a:r>
            <a:r>
              <a:rPr lang="fr-FR" dirty="0"/>
              <a:t> 2007)</a:t>
            </a:r>
          </a:p>
          <a:p>
            <a:r>
              <a:rPr lang="fr-FR" dirty="0" smtClean="0"/>
              <a:t>Commons = </a:t>
            </a:r>
            <a:r>
              <a:rPr lang="fr-FR" dirty="0" err="1" smtClean="0"/>
              <a:t>resource</a:t>
            </a:r>
            <a:r>
              <a:rPr lang="fr-FR" dirty="0" smtClean="0"/>
              <a:t> </a:t>
            </a:r>
            <a:r>
              <a:rPr lang="fr-FR" dirty="0" err="1" smtClean="0"/>
              <a:t>shared</a:t>
            </a:r>
            <a:r>
              <a:rPr lang="fr-FR" dirty="0" smtClean="0"/>
              <a:t> by a group of people and </a:t>
            </a:r>
            <a:r>
              <a:rPr lang="fr-FR" dirty="0" err="1" smtClean="0"/>
              <a:t>vulnerable</a:t>
            </a:r>
            <a:r>
              <a:rPr lang="fr-FR" dirty="0" smtClean="0"/>
              <a:t> to social </a:t>
            </a:r>
            <a:r>
              <a:rPr lang="fr-FR" dirty="0" err="1" smtClean="0"/>
              <a:t>dilemmas</a:t>
            </a:r>
            <a:r>
              <a:rPr lang="fr-FR" dirty="0" smtClean="0"/>
              <a:t> (</a:t>
            </a:r>
            <a:r>
              <a:rPr lang="fr-FR" dirty="0" err="1" smtClean="0"/>
              <a:t>Ostrom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Enclosure, pollution, </a:t>
            </a:r>
            <a:r>
              <a:rPr lang="fr-FR" dirty="0" err="1" smtClean="0"/>
              <a:t>overuse</a:t>
            </a:r>
            <a:r>
              <a:rPr lang="fr-FR" dirty="0" smtClean="0"/>
              <a:t>, </a:t>
            </a:r>
            <a:r>
              <a:rPr lang="fr-FR" dirty="0" err="1" smtClean="0"/>
              <a:t>commodification</a:t>
            </a:r>
            <a:endParaRPr lang="fr-FR" dirty="0"/>
          </a:p>
          <a:p>
            <a:r>
              <a:rPr lang="fr-FR" sz="3400" dirty="0"/>
              <a:t>Commons (</a:t>
            </a:r>
            <a:r>
              <a:rPr lang="fr-FR" sz="3400" dirty="0" err="1"/>
              <a:t>resource</a:t>
            </a:r>
            <a:r>
              <a:rPr lang="fr-FR" sz="3400" dirty="0"/>
              <a:t>), commoning (practice), </a:t>
            </a:r>
            <a:r>
              <a:rPr lang="fr-FR" sz="3400" dirty="0" err="1"/>
              <a:t>commoners</a:t>
            </a:r>
            <a:r>
              <a:rPr lang="fr-FR" sz="3400" dirty="0"/>
              <a:t> (</a:t>
            </a:r>
            <a:r>
              <a:rPr lang="fr-FR" sz="3400" dirty="0" err="1"/>
              <a:t>users</a:t>
            </a:r>
            <a:r>
              <a:rPr lang="fr-FR" sz="3400" dirty="0"/>
              <a:t>)</a:t>
            </a:r>
          </a:p>
          <a:p>
            <a:r>
              <a:rPr lang="fr-FR" sz="3400" dirty="0" err="1" smtClean="0"/>
              <a:t>Looking</a:t>
            </a:r>
            <a:r>
              <a:rPr lang="fr-FR" sz="3400" dirty="0" smtClean="0"/>
              <a:t> </a:t>
            </a:r>
            <a:r>
              <a:rPr lang="fr-FR" sz="3400" dirty="0" err="1"/>
              <a:t>beyond</a:t>
            </a:r>
            <a:r>
              <a:rPr lang="fr-FR" sz="3400" dirty="0"/>
              <a:t> </a:t>
            </a:r>
            <a:r>
              <a:rPr lang="fr-FR" sz="3400" dirty="0" err="1"/>
              <a:t>market</a:t>
            </a:r>
            <a:r>
              <a:rPr lang="fr-FR" sz="3400" dirty="0"/>
              <a:t> and state: self-</a:t>
            </a:r>
            <a:r>
              <a:rPr lang="fr-FR" sz="3400" dirty="0" err="1"/>
              <a:t>organized</a:t>
            </a:r>
            <a:r>
              <a:rPr lang="fr-FR" sz="3400" dirty="0"/>
              <a:t> </a:t>
            </a:r>
            <a:r>
              <a:rPr lang="fr-FR" sz="3400" dirty="0" err="1" smtClean="0"/>
              <a:t>commons</a:t>
            </a:r>
            <a:r>
              <a:rPr lang="fr-FR" sz="3400" dirty="0" smtClean="0"/>
              <a:t> (</a:t>
            </a:r>
            <a:r>
              <a:rPr lang="fr-FR" sz="3400" dirty="0" err="1" smtClean="0"/>
              <a:t>Ostrom</a:t>
            </a:r>
            <a:r>
              <a:rPr lang="fr-FR" sz="3400" dirty="0" smtClean="0"/>
              <a:t> 1990)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Degrowth Leipzig 2014 - 4th of September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Social &amp; </a:t>
            </a:r>
            <a:r>
              <a:rPr lang="fr-FR" dirty="0" err="1" smtClean="0"/>
              <a:t>grassroots</a:t>
            </a:r>
            <a:r>
              <a:rPr lang="fr-FR" dirty="0" smtClean="0"/>
              <a:t>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Transition </a:t>
            </a:r>
            <a:r>
              <a:rPr lang="fr-FR" dirty="0" err="1" smtClean="0"/>
              <a:t>theory</a:t>
            </a:r>
            <a:r>
              <a:rPr lang="fr-FR" dirty="0" smtClean="0"/>
              <a:t>: </a:t>
            </a:r>
            <a:r>
              <a:rPr lang="fr-FR" dirty="0" err="1" smtClean="0"/>
              <a:t>from</a:t>
            </a:r>
            <a:r>
              <a:rPr lang="fr-FR" dirty="0" smtClean="0"/>
              <a:t> niches to </a:t>
            </a:r>
            <a:r>
              <a:rPr lang="fr-FR" dirty="0" err="1" smtClean="0"/>
              <a:t>mainstream</a:t>
            </a:r>
            <a:endParaRPr lang="fr-FR" dirty="0" smtClean="0"/>
          </a:p>
          <a:p>
            <a:pPr lvl="1"/>
            <a:r>
              <a:rPr lang="fr-FR" dirty="0" smtClean="0"/>
              <a:t>Niches are </a:t>
            </a:r>
            <a:r>
              <a:rPr lang="fr-FR" dirty="0" err="1" smtClean="0"/>
              <a:t>protected</a:t>
            </a:r>
            <a:r>
              <a:rPr lang="fr-FR" dirty="0" smtClean="0"/>
              <a:t> </a:t>
            </a:r>
            <a:r>
              <a:rPr lang="fr-FR" dirty="0" err="1" smtClean="0"/>
              <a:t>spaces</a:t>
            </a:r>
            <a:r>
              <a:rPr lang="fr-FR" dirty="0" smtClean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learning</a:t>
            </a:r>
            <a:r>
              <a:rPr lang="fr-FR" dirty="0" smtClean="0"/>
              <a:t>, </a:t>
            </a:r>
            <a:r>
              <a:rPr lang="fr-FR" dirty="0" err="1" smtClean="0"/>
              <a:t>experiments</a:t>
            </a:r>
            <a:r>
              <a:rPr lang="fr-FR" dirty="0" smtClean="0"/>
              <a:t>, radical innovation </a:t>
            </a:r>
            <a:r>
              <a:rPr lang="fr-FR" dirty="0" err="1" smtClean="0"/>
              <a:t>happen</a:t>
            </a:r>
            <a:r>
              <a:rPr lang="fr-FR" dirty="0" smtClean="0"/>
              <a:t> (</a:t>
            </a:r>
            <a:r>
              <a:rPr lang="fr-FR" dirty="0" err="1" smtClean="0"/>
              <a:t>Geels</a:t>
            </a:r>
            <a:r>
              <a:rPr lang="fr-FR" dirty="0" smtClean="0"/>
              <a:t> 2004)</a:t>
            </a:r>
          </a:p>
          <a:p>
            <a:r>
              <a:rPr lang="fr-FR" dirty="0" err="1" smtClean="0"/>
              <a:t>Moving</a:t>
            </a:r>
            <a:r>
              <a:rPr lang="fr-FR" dirty="0" smtClean="0"/>
              <a:t> the focus </a:t>
            </a:r>
            <a:r>
              <a:rPr lang="fr-FR" dirty="0" err="1" smtClean="0"/>
              <a:t>from</a:t>
            </a:r>
            <a:r>
              <a:rPr lang="fr-FR" dirty="0" smtClean="0"/>
              <a:t> technologies </a:t>
            </a:r>
            <a:r>
              <a:rPr lang="fr-FR" dirty="0" err="1" smtClean="0"/>
              <a:t>towards</a:t>
            </a:r>
            <a:r>
              <a:rPr lang="fr-FR" dirty="0" smtClean="0"/>
              <a:t> social and </a:t>
            </a:r>
            <a:r>
              <a:rPr lang="fr-FR" dirty="0" err="1" smtClean="0"/>
              <a:t>institutional</a:t>
            </a:r>
            <a:r>
              <a:rPr lang="fr-FR" dirty="0" smtClean="0"/>
              <a:t> arrangements</a:t>
            </a:r>
          </a:p>
          <a:p>
            <a:pPr lvl="1"/>
            <a:r>
              <a:rPr lang="fr-FR" dirty="0"/>
              <a:t>Strategic niche management and social innovation (</a:t>
            </a:r>
            <a:r>
              <a:rPr lang="fr-FR" dirty="0" err="1"/>
              <a:t>Witkamp</a:t>
            </a:r>
            <a:r>
              <a:rPr lang="fr-FR" dirty="0"/>
              <a:t> et al. 2011</a:t>
            </a:r>
            <a:r>
              <a:rPr lang="fr-FR" dirty="0" smtClean="0"/>
              <a:t>): </a:t>
            </a:r>
            <a:r>
              <a:rPr lang="fr-FR" dirty="0" err="1" smtClean="0"/>
              <a:t>eg</a:t>
            </a:r>
            <a:r>
              <a:rPr lang="fr-FR" dirty="0" smtClean="0"/>
              <a:t>. Social business</a:t>
            </a:r>
            <a:endParaRPr lang="fr-FR" dirty="0"/>
          </a:p>
          <a:p>
            <a:pPr lvl="1"/>
            <a:r>
              <a:rPr lang="fr-FR" dirty="0" err="1" smtClean="0"/>
              <a:t>Grassroots</a:t>
            </a:r>
            <a:r>
              <a:rPr lang="fr-FR" dirty="0" smtClean="0"/>
              <a:t> </a:t>
            </a:r>
            <a:r>
              <a:rPr lang="fr-FR" dirty="0"/>
              <a:t>innovation </a:t>
            </a:r>
            <a:r>
              <a:rPr lang="fr-FR" dirty="0" smtClean="0"/>
              <a:t>(</a:t>
            </a:r>
            <a:r>
              <a:rPr lang="fr-FR" dirty="0" err="1" smtClean="0"/>
              <a:t>Seyfang</a:t>
            </a:r>
            <a:r>
              <a:rPr lang="fr-FR" dirty="0" smtClean="0"/>
              <a:t> &amp; Smith 2007; </a:t>
            </a:r>
            <a:r>
              <a:rPr lang="fr-FR" dirty="0" err="1" smtClean="0"/>
              <a:t>Seyfang</a:t>
            </a:r>
            <a:r>
              <a:rPr lang="fr-FR" dirty="0" smtClean="0"/>
              <a:t> </a:t>
            </a:r>
            <a:r>
              <a:rPr lang="fr-FR" dirty="0"/>
              <a:t>&amp; </a:t>
            </a:r>
            <a:r>
              <a:rPr lang="fr-FR" dirty="0" err="1"/>
              <a:t>Haxeltine</a:t>
            </a:r>
            <a:r>
              <a:rPr lang="fr-FR" dirty="0"/>
              <a:t> </a:t>
            </a:r>
            <a:r>
              <a:rPr lang="fr-FR" dirty="0" smtClean="0"/>
              <a:t>2012; </a:t>
            </a:r>
            <a:r>
              <a:rPr lang="fr-FR" dirty="0" err="1" smtClean="0"/>
              <a:t>Seyfang</a:t>
            </a:r>
            <a:r>
              <a:rPr lang="fr-FR" dirty="0" smtClean="0"/>
              <a:t> et al. 2014): </a:t>
            </a:r>
            <a:r>
              <a:rPr lang="fr-FR" dirty="0" err="1" smtClean="0"/>
              <a:t>eg</a:t>
            </a:r>
            <a:r>
              <a:rPr lang="fr-FR" dirty="0" smtClean="0"/>
              <a:t>. TT, </a:t>
            </a:r>
            <a:r>
              <a:rPr lang="fr-FR" dirty="0" err="1" smtClean="0"/>
              <a:t>community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, local </a:t>
            </a:r>
            <a:r>
              <a:rPr lang="fr-FR" dirty="0" err="1" smtClean="0"/>
              <a:t>currencies</a:t>
            </a:r>
            <a:endParaRPr lang="fr-FR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Degrowth Leipzig 2014 - 4th of September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How are </a:t>
            </a:r>
            <a:r>
              <a:rPr lang="fr-FR" dirty="0" err="1" smtClean="0"/>
              <a:t>grassroots</a:t>
            </a:r>
            <a:r>
              <a:rPr lang="fr-FR" dirty="0" smtClean="0"/>
              <a:t>/</a:t>
            </a:r>
            <a:r>
              <a:rPr lang="fr-FR" dirty="0" err="1" smtClean="0"/>
              <a:t>bottom</a:t>
            </a:r>
            <a:r>
              <a:rPr lang="fr-FR" dirty="0" smtClean="0"/>
              <a:t>-up information </a:t>
            </a:r>
            <a:r>
              <a:rPr lang="fr-FR" dirty="0" err="1" smtClean="0"/>
              <a:t>resources</a:t>
            </a:r>
            <a:r>
              <a:rPr lang="fr-FR" dirty="0" smtClean="0"/>
              <a:t> self-</a:t>
            </a:r>
            <a:r>
              <a:rPr lang="fr-FR" dirty="0" err="1" smtClean="0"/>
              <a:t>organized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ie</a:t>
            </a:r>
            <a:r>
              <a:rPr lang="fr-FR" dirty="0" smtClean="0"/>
              <a:t>. </a:t>
            </a:r>
            <a:r>
              <a:rPr lang="fr-FR" dirty="0" err="1" smtClean="0"/>
              <a:t>Outside</a:t>
            </a:r>
            <a:r>
              <a:rPr lang="fr-FR" dirty="0" smtClean="0"/>
              <a:t> the </a:t>
            </a:r>
            <a:r>
              <a:rPr lang="fr-FR" dirty="0" err="1" smtClean="0"/>
              <a:t>market</a:t>
            </a:r>
            <a:r>
              <a:rPr lang="fr-FR" dirty="0" smtClean="0"/>
              <a:t> and state)</a:t>
            </a:r>
          </a:p>
          <a:p>
            <a:r>
              <a:rPr lang="fr-FR" dirty="0" err="1" smtClean="0"/>
              <a:t>What</a:t>
            </a:r>
            <a:r>
              <a:rPr lang="fr-FR" dirty="0" smtClean="0"/>
              <a:t> are the </a:t>
            </a:r>
            <a:r>
              <a:rPr lang="fr-FR" dirty="0" err="1" smtClean="0"/>
              <a:t>outcomes</a:t>
            </a:r>
            <a:r>
              <a:rPr lang="fr-FR" dirty="0" smtClean="0"/>
              <a:t> of </a:t>
            </a:r>
            <a:r>
              <a:rPr lang="fr-FR" dirty="0" err="1" smtClean="0"/>
              <a:t>such</a:t>
            </a:r>
            <a:r>
              <a:rPr lang="fr-FR" dirty="0" smtClean="0"/>
              <a:t> self-</a:t>
            </a:r>
            <a:r>
              <a:rPr lang="fr-FR" dirty="0" err="1" smtClean="0"/>
              <a:t>organized</a:t>
            </a:r>
            <a:r>
              <a:rPr lang="fr-FR" dirty="0" smtClean="0"/>
              <a:t> information </a:t>
            </a:r>
            <a:r>
              <a:rPr lang="fr-FR" dirty="0" err="1" smtClean="0"/>
              <a:t>resources</a:t>
            </a:r>
            <a:r>
              <a:rPr lang="fr-FR" dirty="0" smtClean="0"/>
              <a:t>?</a:t>
            </a:r>
          </a:p>
          <a:p>
            <a:r>
              <a:rPr lang="fr-FR" dirty="0" err="1" smtClean="0"/>
              <a:t>What</a:t>
            </a:r>
            <a:r>
              <a:rPr lang="fr-FR" dirty="0" smtClean="0"/>
              <a:t> are the implications of </a:t>
            </a:r>
            <a:r>
              <a:rPr lang="fr-FR" dirty="0" err="1" smtClean="0"/>
              <a:t>these</a:t>
            </a:r>
            <a:r>
              <a:rPr lang="fr-FR" dirty="0" smtClean="0"/>
              <a:t> self-</a:t>
            </a:r>
            <a:r>
              <a:rPr lang="fr-FR" dirty="0" err="1" smtClean="0"/>
              <a:t>organized</a:t>
            </a:r>
            <a:r>
              <a:rPr lang="fr-FR" dirty="0" smtClean="0"/>
              <a:t> information </a:t>
            </a:r>
            <a:r>
              <a:rPr lang="fr-FR" dirty="0" err="1" smtClean="0"/>
              <a:t>resources</a:t>
            </a:r>
            <a:r>
              <a:rPr lang="fr-FR" dirty="0" smtClean="0"/>
              <a:t> (digital </a:t>
            </a:r>
            <a:r>
              <a:rPr lang="fr-FR" dirty="0" err="1" smtClean="0"/>
              <a:t>commons</a:t>
            </a:r>
            <a:r>
              <a:rPr lang="fr-FR" dirty="0" smtClean="0"/>
              <a:t>) for the </a:t>
            </a:r>
            <a:r>
              <a:rPr lang="fr-FR" dirty="0" err="1" smtClean="0"/>
              <a:t>degrowth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Degrowth Leipzig 2014 - 4th of September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Explorative</a:t>
            </a:r>
            <a:r>
              <a:rPr lang="fr-FR" dirty="0" smtClean="0"/>
              <a:t>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>
                <a:hlinkClick r:id="rId2"/>
              </a:rPr>
              <a:t>http://flaechen-in-leipzig.de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Community gardening in Leipzig, Germany</a:t>
            </a:r>
          </a:p>
          <a:p>
            <a:pPr lvl="1"/>
            <a:r>
              <a:rPr lang="en-US" sz="2400" dirty="0" smtClean="0"/>
              <a:t>Public data managed by civil society and grassroots</a:t>
            </a:r>
          </a:p>
          <a:p>
            <a:pPr lvl="1"/>
            <a:r>
              <a:rPr lang="en-US" sz="2400" dirty="0" smtClean="0"/>
              <a:t>Local community</a:t>
            </a:r>
          </a:p>
          <a:p>
            <a:pPr lvl="1"/>
            <a:r>
              <a:rPr lang="fr-FR" sz="2400" dirty="0" smtClean="0"/>
              <a:t>Online and offline interaction</a:t>
            </a:r>
            <a:endParaRPr lang="en-US" sz="2400" dirty="0" smtClean="0"/>
          </a:p>
          <a:p>
            <a:r>
              <a:rPr lang="en-US" sz="2800" dirty="0" smtClean="0">
                <a:hlinkClick r:id="rId3"/>
              </a:rPr>
              <a:t>Map of community supported agriculture initiatives (FR)</a:t>
            </a:r>
            <a:endParaRPr lang="en-US" sz="2800" dirty="0" smtClean="0"/>
          </a:p>
          <a:p>
            <a:pPr lvl="1"/>
            <a:r>
              <a:rPr lang="fr-FR" sz="2400" dirty="0" err="1" smtClean="0"/>
              <a:t>Bringing</a:t>
            </a:r>
            <a:r>
              <a:rPr lang="fr-FR" sz="2400" dirty="0" smtClean="0"/>
              <a:t> </a:t>
            </a:r>
            <a:r>
              <a:rPr lang="fr-FR" sz="2400" dirty="0" err="1" smtClean="0"/>
              <a:t>consumers</a:t>
            </a:r>
            <a:r>
              <a:rPr lang="fr-FR" sz="2400" dirty="0" smtClean="0"/>
              <a:t> to local </a:t>
            </a:r>
            <a:r>
              <a:rPr lang="fr-FR" sz="2400" dirty="0" err="1" smtClean="0"/>
              <a:t>farmers</a:t>
            </a:r>
            <a:endParaRPr lang="en-US" sz="2400" dirty="0" smtClean="0"/>
          </a:p>
          <a:p>
            <a:pPr lvl="1"/>
            <a:r>
              <a:rPr lang="en-US" sz="2400" dirty="0" smtClean="0"/>
              <a:t>Map: grassroots data/information (collaborative)</a:t>
            </a:r>
          </a:p>
          <a:p>
            <a:pPr lvl="1"/>
            <a:r>
              <a:rPr lang="fr-FR" sz="2400" dirty="0" smtClean="0"/>
              <a:t>Trans-local </a:t>
            </a:r>
            <a:r>
              <a:rPr lang="fr-FR" sz="2400" dirty="0" err="1" smtClean="0"/>
              <a:t>community</a:t>
            </a:r>
            <a:endParaRPr lang="fr-FR" sz="2400" dirty="0" smtClean="0"/>
          </a:p>
          <a:p>
            <a:pPr lvl="1"/>
            <a:r>
              <a:rPr lang="fr-FR" sz="2400" dirty="0" smtClean="0"/>
              <a:t>Online and offline interaction</a:t>
            </a:r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Degrowth Leipzig 2014 - 4th of September 2014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344816" cy="518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48" r="8948"/>
          <a:stretch/>
        </p:blipFill>
        <p:spPr bwMode="auto">
          <a:xfrm>
            <a:off x="-828600" y="1435559"/>
            <a:ext cx="9865096" cy="470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hlinkClick r:id="rId2"/>
              </a:rPr>
              <a:t>http://flaechen-in-leipzig.de</a:t>
            </a:r>
            <a:r>
              <a:rPr lang="en-US" sz="2800" dirty="0" smtClean="0"/>
              <a:t> </a:t>
            </a:r>
          </a:p>
          <a:p>
            <a:pPr lvl="1"/>
            <a:r>
              <a:rPr lang="fr-FR" sz="2400" dirty="0" smtClean="0"/>
              <a:t>Local transition </a:t>
            </a:r>
            <a:r>
              <a:rPr lang="fr-FR" sz="2400" dirty="0"/>
              <a:t>in the management and use of information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 smtClean="0"/>
              <a:t>potential</a:t>
            </a:r>
            <a:r>
              <a:rPr lang="fr-FR" sz="2400" dirty="0" smtClean="0"/>
              <a:t> important impact </a:t>
            </a:r>
            <a:r>
              <a:rPr lang="fr-FR" sz="2400" dirty="0"/>
              <a:t>on </a:t>
            </a:r>
            <a:r>
              <a:rPr lang="fr-FR" sz="2400" dirty="0" err="1" smtClean="0"/>
              <a:t>governance</a:t>
            </a:r>
            <a:r>
              <a:rPr lang="fr-FR" sz="2400" dirty="0" smtClean="0"/>
              <a:t> of land use</a:t>
            </a:r>
          </a:p>
          <a:p>
            <a:pPr lvl="1"/>
            <a:r>
              <a:rPr lang="fr-FR" sz="2400" dirty="0" err="1" smtClean="0"/>
              <a:t>Outcomes</a:t>
            </a:r>
            <a:r>
              <a:rPr lang="fr-FR" sz="2400" dirty="0" smtClean="0"/>
              <a:t>/interactions: </a:t>
            </a:r>
            <a:r>
              <a:rPr lang="fr-FR" sz="2400" dirty="0" err="1" smtClean="0"/>
              <a:t>Quality</a:t>
            </a:r>
            <a:r>
              <a:rPr lang="fr-FR" sz="2400" dirty="0" smtClean="0"/>
              <a:t> of data (</a:t>
            </a:r>
            <a:r>
              <a:rPr lang="fr-FR" sz="2400" dirty="0" err="1" smtClean="0"/>
              <a:t>up-date</a:t>
            </a:r>
            <a:r>
              <a:rPr lang="fr-FR" sz="2400" dirty="0" smtClean="0"/>
              <a:t>)? </a:t>
            </a:r>
            <a:r>
              <a:rPr lang="fr-FR" sz="2400" dirty="0" err="1" smtClean="0"/>
              <a:t>Sustainability</a:t>
            </a:r>
            <a:r>
              <a:rPr lang="fr-FR" sz="2400" dirty="0" smtClean="0"/>
              <a:t> of initiative? Digital </a:t>
            </a:r>
            <a:r>
              <a:rPr lang="fr-FR" sz="2400" dirty="0" err="1" smtClean="0"/>
              <a:t>divide</a:t>
            </a:r>
            <a:r>
              <a:rPr lang="fr-FR" sz="2400" dirty="0" smtClean="0"/>
              <a:t>? </a:t>
            </a:r>
            <a:r>
              <a:rPr lang="fr-FR" sz="2400" dirty="0" err="1" smtClean="0"/>
              <a:t>Conflict</a:t>
            </a:r>
            <a:r>
              <a:rPr lang="fr-FR" sz="2400" dirty="0" smtClean="0"/>
              <a:t>? </a:t>
            </a:r>
          </a:p>
          <a:p>
            <a:pPr lvl="1"/>
            <a:r>
              <a:rPr lang="fr-FR" sz="2400" dirty="0" smtClean="0"/>
              <a:t>Local niche: supports </a:t>
            </a:r>
            <a:r>
              <a:rPr lang="fr-FR" sz="2400" dirty="0" err="1" smtClean="0"/>
              <a:t>replication</a:t>
            </a:r>
            <a:r>
              <a:rPr lang="fr-FR" sz="2400" dirty="0" smtClean="0"/>
              <a:t> of </a:t>
            </a:r>
            <a:r>
              <a:rPr lang="fr-FR" sz="2400" dirty="0" err="1" smtClean="0"/>
              <a:t>community</a:t>
            </a:r>
            <a:r>
              <a:rPr lang="fr-FR" sz="2400" dirty="0" smtClean="0"/>
              <a:t> </a:t>
            </a:r>
            <a:r>
              <a:rPr lang="fr-FR" sz="2400" dirty="0" err="1" smtClean="0"/>
              <a:t>gardens</a:t>
            </a:r>
            <a:r>
              <a:rPr lang="fr-FR" sz="2400" dirty="0"/>
              <a:t>?</a:t>
            </a:r>
            <a:r>
              <a:rPr lang="fr-FR" sz="2400" dirty="0" smtClean="0"/>
              <a:t> Common vision: </a:t>
            </a:r>
            <a:r>
              <a:rPr lang="fr-FR" sz="2400" dirty="0" err="1" smtClean="0"/>
              <a:t>making</a:t>
            </a:r>
            <a:r>
              <a:rPr lang="fr-FR" sz="2400" dirty="0" smtClean="0"/>
              <a:t> vacant </a:t>
            </a:r>
            <a:r>
              <a:rPr lang="fr-FR" sz="2400" dirty="0" err="1" smtClean="0"/>
              <a:t>space</a:t>
            </a:r>
            <a:r>
              <a:rPr lang="fr-FR" sz="2400" dirty="0" smtClean="0"/>
              <a:t> </a:t>
            </a:r>
            <a:r>
              <a:rPr lang="fr-FR" sz="2400" dirty="0" err="1" smtClean="0"/>
              <a:t>available</a:t>
            </a:r>
            <a:r>
              <a:rPr lang="fr-FR" sz="2400" dirty="0" smtClean="0"/>
              <a:t> to </a:t>
            </a:r>
            <a:r>
              <a:rPr lang="fr-FR" sz="2400" dirty="0" err="1" smtClean="0"/>
              <a:t>communities</a:t>
            </a:r>
            <a:r>
              <a:rPr lang="fr-FR" sz="2400" dirty="0" smtClean="0"/>
              <a:t>, building local network</a:t>
            </a:r>
          </a:p>
          <a:p>
            <a:r>
              <a:rPr lang="fr-FR" sz="2800" dirty="0" err="1" smtClean="0"/>
              <a:t>Map</a:t>
            </a:r>
            <a:r>
              <a:rPr lang="fr-FR" sz="2800" dirty="0" smtClean="0"/>
              <a:t> of CSA in </a:t>
            </a:r>
            <a:r>
              <a:rPr lang="fr-FR" sz="2800" dirty="0" err="1" smtClean="0"/>
              <a:t>Rhônes-Alpes</a:t>
            </a:r>
            <a:r>
              <a:rPr lang="fr-FR" sz="2800" dirty="0" smtClean="0"/>
              <a:t>, France</a:t>
            </a:r>
            <a:endParaRPr lang="fr-FR" sz="2800" dirty="0"/>
          </a:p>
          <a:p>
            <a:pPr lvl="1"/>
            <a:r>
              <a:rPr lang="fr-FR" sz="2400" dirty="0"/>
              <a:t>Emergence of self-</a:t>
            </a:r>
            <a:r>
              <a:rPr lang="fr-FR" sz="2400" dirty="0" err="1"/>
              <a:t>organized</a:t>
            </a:r>
            <a:r>
              <a:rPr lang="fr-FR" sz="2400" dirty="0"/>
              <a:t> information </a:t>
            </a:r>
            <a:r>
              <a:rPr lang="fr-FR" sz="2400" dirty="0" err="1" smtClean="0"/>
              <a:t>resource</a:t>
            </a:r>
            <a:endParaRPr lang="fr-FR" sz="2400" dirty="0" smtClean="0"/>
          </a:p>
          <a:p>
            <a:pPr lvl="1"/>
            <a:r>
              <a:rPr lang="fr-FR" sz="2400" dirty="0" err="1" smtClean="0"/>
              <a:t>Outcomes</a:t>
            </a:r>
            <a:r>
              <a:rPr lang="fr-FR" sz="2400" dirty="0" smtClean="0"/>
              <a:t>/interaction: over 120,000 </a:t>
            </a:r>
            <a:r>
              <a:rPr lang="fr-FR" sz="2400" dirty="0" err="1" smtClean="0"/>
              <a:t>views</a:t>
            </a:r>
            <a:r>
              <a:rPr lang="fr-FR" sz="2400" dirty="0" smtClean="0"/>
              <a:t> for Isère </a:t>
            </a:r>
            <a:r>
              <a:rPr lang="fr-FR" sz="2400" dirty="0" err="1" smtClean="0"/>
              <a:t>map</a:t>
            </a:r>
            <a:r>
              <a:rPr lang="fr-FR" sz="2400" dirty="0" smtClean="0"/>
              <a:t> </a:t>
            </a:r>
            <a:r>
              <a:rPr lang="fr-FR" sz="2400" dirty="0" err="1" smtClean="0"/>
              <a:t>since</a:t>
            </a:r>
            <a:r>
              <a:rPr lang="fr-FR" sz="2400" dirty="0" smtClean="0"/>
              <a:t> 2010, fragmentation of </a:t>
            </a:r>
            <a:r>
              <a:rPr lang="fr-FR" sz="2400" dirty="0" err="1" smtClean="0"/>
              <a:t>maps</a:t>
            </a:r>
            <a:r>
              <a:rPr lang="fr-FR" sz="2400" dirty="0" smtClean="0"/>
              <a:t> (</a:t>
            </a:r>
            <a:r>
              <a:rPr lang="fr-FR" sz="2400" dirty="0" err="1" smtClean="0"/>
              <a:t>innefficient</a:t>
            </a:r>
            <a:r>
              <a:rPr lang="fr-FR" sz="2400" dirty="0" smtClean="0"/>
              <a:t>), </a:t>
            </a:r>
            <a:r>
              <a:rPr lang="fr-FR" sz="2400" dirty="0" err="1" smtClean="0"/>
              <a:t>collaborativeness</a:t>
            </a:r>
            <a:r>
              <a:rPr lang="fr-FR" sz="2400" dirty="0" smtClean="0"/>
              <a:t> </a:t>
            </a:r>
            <a:r>
              <a:rPr lang="fr-FR" sz="2400" dirty="0" err="1" smtClean="0"/>
              <a:t>ensures</a:t>
            </a:r>
            <a:r>
              <a:rPr lang="fr-FR" sz="2400" dirty="0" smtClean="0"/>
              <a:t> </a:t>
            </a:r>
            <a:r>
              <a:rPr lang="fr-FR" sz="2400" dirty="0" err="1" smtClean="0"/>
              <a:t>sustainability</a:t>
            </a:r>
            <a:endParaRPr lang="fr-FR" sz="2400" dirty="0" smtClean="0"/>
          </a:p>
          <a:p>
            <a:pPr lvl="1"/>
            <a:r>
              <a:rPr lang="fr-FR" sz="2400" dirty="0" smtClean="0"/>
              <a:t>Niche: </a:t>
            </a:r>
            <a:r>
              <a:rPr lang="fr-FR" sz="2400" dirty="0" err="1"/>
              <a:t>increase</a:t>
            </a:r>
            <a:r>
              <a:rPr lang="fr-FR" sz="2400" dirty="0"/>
              <a:t> </a:t>
            </a:r>
            <a:r>
              <a:rPr lang="fr-FR" sz="2400" dirty="0" err="1"/>
              <a:t>visibility</a:t>
            </a:r>
            <a:r>
              <a:rPr lang="fr-FR" sz="2400" dirty="0"/>
              <a:t> </a:t>
            </a:r>
            <a:r>
              <a:rPr lang="fr-FR" sz="2400" dirty="0" smtClean="0"/>
              <a:t>and </a:t>
            </a:r>
            <a:r>
              <a:rPr lang="fr-FR" sz="2400" dirty="0" err="1" smtClean="0"/>
              <a:t>accessibility</a:t>
            </a:r>
            <a:r>
              <a:rPr lang="fr-FR" sz="2400" dirty="0" smtClean="0"/>
              <a:t> of </a:t>
            </a:r>
            <a:r>
              <a:rPr lang="fr-FR" sz="2400" dirty="0" err="1"/>
              <a:t>grassroots</a:t>
            </a:r>
            <a:r>
              <a:rPr lang="fr-FR" sz="2400" dirty="0"/>
              <a:t> innovation </a:t>
            </a:r>
            <a:r>
              <a:rPr lang="fr-FR" sz="2400" dirty="0" smtClean="0"/>
              <a:t>niche (</a:t>
            </a:r>
            <a:r>
              <a:rPr lang="fr-FR" sz="2400" dirty="0" err="1" smtClean="0"/>
              <a:t>empowering</a:t>
            </a:r>
            <a:r>
              <a:rPr lang="fr-FR" sz="2400" dirty="0" smtClean="0"/>
              <a:t>/</a:t>
            </a:r>
            <a:r>
              <a:rPr lang="fr-FR" sz="2400" dirty="0" err="1" smtClean="0"/>
              <a:t>enabling</a:t>
            </a:r>
            <a:r>
              <a:rPr lang="fr-FR" sz="2400" dirty="0" smtClean="0"/>
              <a:t>), building a network/</a:t>
            </a:r>
            <a:r>
              <a:rPr lang="fr-FR" sz="2400" dirty="0" err="1" smtClean="0"/>
              <a:t>community</a:t>
            </a:r>
            <a:r>
              <a:rPr lang="fr-FR" sz="2400" dirty="0" smtClean="0"/>
              <a:t>, support for translation to </a:t>
            </a:r>
            <a:r>
              <a:rPr lang="fr-FR" sz="2400" dirty="0" err="1" smtClean="0"/>
              <a:t>mainstream</a:t>
            </a:r>
            <a:r>
              <a:rPr lang="fr-FR" sz="2400" dirty="0" smtClean="0"/>
              <a:t>? </a:t>
            </a:r>
          </a:p>
          <a:p>
            <a:pPr marL="457200" lvl="1" indent="0">
              <a:buNone/>
            </a:pPr>
            <a:endParaRPr lang="fr-FR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Degrowth Leipzig 2014 - 4th of September 2014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8229600" y="14466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>
                <a:hlinkClick r:id="rId3"/>
              </a:rPr>
              <a:t>http://groundedinphilly.org</a:t>
            </a:r>
            <a:r>
              <a:rPr lang="fr-FR" sz="2800" dirty="0" smtClean="0"/>
              <a:t> </a:t>
            </a:r>
          </a:p>
          <a:p>
            <a:pPr lvl="1"/>
            <a:r>
              <a:rPr lang="fr-FR" sz="2400" dirty="0" smtClean="0"/>
              <a:t>Local transition in the management and use of information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potential</a:t>
            </a:r>
            <a:r>
              <a:rPr lang="fr-FR" sz="2400" dirty="0" smtClean="0"/>
              <a:t> important impact on </a:t>
            </a:r>
            <a:r>
              <a:rPr lang="fr-FR" sz="2400" dirty="0" err="1" smtClean="0"/>
              <a:t>governance</a:t>
            </a:r>
            <a:r>
              <a:rPr lang="fr-FR" sz="2400" dirty="0" smtClean="0"/>
              <a:t> of land use</a:t>
            </a:r>
          </a:p>
          <a:p>
            <a:pPr lvl="1"/>
            <a:r>
              <a:rPr lang="fr-FR" sz="2400" dirty="0" smtClean="0"/>
              <a:t>Niches: </a:t>
            </a:r>
            <a:r>
              <a:rPr lang="fr-FR" sz="2400" dirty="0" err="1" smtClean="0"/>
              <a:t>replication</a:t>
            </a:r>
            <a:r>
              <a:rPr lang="fr-FR" sz="2400" dirty="0" smtClean="0"/>
              <a:t> &amp; </a:t>
            </a:r>
            <a:r>
              <a:rPr lang="fr-FR" sz="2400" dirty="0" err="1" smtClean="0"/>
              <a:t>learning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NYC to Ph., vision: </a:t>
            </a:r>
            <a:r>
              <a:rPr lang="fr-FR" sz="2400" dirty="0" err="1" smtClean="0"/>
              <a:t>making</a:t>
            </a:r>
            <a:r>
              <a:rPr lang="fr-FR" sz="2400" dirty="0" smtClean="0"/>
              <a:t> vacant </a:t>
            </a:r>
            <a:r>
              <a:rPr lang="fr-FR" sz="2400" dirty="0" err="1" smtClean="0"/>
              <a:t>space</a:t>
            </a:r>
            <a:r>
              <a:rPr lang="fr-FR" sz="2400" dirty="0" smtClean="0"/>
              <a:t> </a:t>
            </a:r>
            <a:r>
              <a:rPr lang="fr-FR" sz="2400" dirty="0" err="1" smtClean="0"/>
              <a:t>available</a:t>
            </a:r>
            <a:r>
              <a:rPr lang="fr-FR" sz="2400" dirty="0" smtClean="0"/>
              <a:t> to </a:t>
            </a:r>
            <a:r>
              <a:rPr lang="fr-FR" sz="2400" dirty="0" err="1" smtClean="0"/>
              <a:t>communities</a:t>
            </a:r>
            <a:r>
              <a:rPr lang="fr-FR" sz="2400" dirty="0" smtClean="0"/>
              <a:t>, building local network, </a:t>
            </a:r>
            <a:r>
              <a:rPr lang="fr-FR" sz="2400" dirty="0" err="1" smtClean="0"/>
              <a:t>empowering</a:t>
            </a:r>
            <a:r>
              <a:rPr lang="fr-FR" sz="2400" dirty="0" smtClean="0"/>
              <a:t> </a:t>
            </a:r>
            <a:r>
              <a:rPr lang="fr-FR" sz="2400" dirty="0" err="1" smtClean="0"/>
              <a:t>through</a:t>
            </a:r>
            <a:r>
              <a:rPr lang="fr-FR" sz="2400" dirty="0" smtClean="0"/>
              <a:t> open source code…</a:t>
            </a:r>
          </a:p>
          <a:p>
            <a:pPr lvl="1"/>
            <a:r>
              <a:rPr lang="fr-FR" sz="2400" dirty="0" err="1" smtClean="0"/>
              <a:t>Outcomes</a:t>
            </a:r>
            <a:r>
              <a:rPr lang="fr-FR" sz="2400" dirty="0" smtClean="0"/>
              <a:t>/interactions: </a:t>
            </a:r>
            <a:r>
              <a:rPr lang="fr-FR" sz="2400" dirty="0" err="1" smtClean="0"/>
              <a:t>Quality</a:t>
            </a:r>
            <a:r>
              <a:rPr lang="fr-FR" sz="2400" dirty="0" smtClean="0"/>
              <a:t> of data (</a:t>
            </a:r>
            <a:r>
              <a:rPr lang="fr-FR" sz="2400" dirty="0" err="1" smtClean="0"/>
              <a:t>up-date</a:t>
            </a:r>
            <a:r>
              <a:rPr lang="fr-FR" sz="2400" dirty="0" smtClean="0"/>
              <a:t>)? </a:t>
            </a:r>
            <a:r>
              <a:rPr lang="fr-FR" sz="2400" dirty="0" err="1" smtClean="0"/>
              <a:t>Sustainability</a:t>
            </a:r>
            <a:r>
              <a:rPr lang="fr-FR" sz="2400" dirty="0" smtClean="0"/>
              <a:t> of initiative? Digital </a:t>
            </a:r>
            <a:r>
              <a:rPr lang="fr-FR" sz="2400" dirty="0" err="1" smtClean="0"/>
              <a:t>divide</a:t>
            </a:r>
            <a:r>
              <a:rPr lang="fr-FR" sz="2400" dirty="0" smtClean="0"/>
              <a:t>? </a:t>
            </a:r>
            <a:r>
              <a:rPr lang="fr-FR" sz="2400" dirty="0" err="1" smtClean="0"/>
              <a:t>Conflict</a:t>
            </a:r>
            <a:r>
              <a:rPr lang="fr-FR" sz="2400" dirty="0" smtClean="0"/>
              <a:t>? </a:t>
            </a:r>
          </a:p>
          <a:p>
            <a:r>
              <a:rPr lang="fr-FR" sz="2800" dirty="0" err="1" smtClean="0"/>
              <a:t>Map</a:t>
            </a:r>
            <a:r>
              <a:rPr lang="fr-FR" sz="2800" dirty="0" smtClean="0"/>
              <a:t> of bike </a:t>
            </a:r>
            <a:r>
              <a:rPr lang="fr-FR" sz="2800" dirty="0" err="1" smtClean="0"/>
              <a:t>co-ops</a:t>
            </a:r>
            <a:endParaRPr lang="fr-FR" sz="2800" dirty="0" smtClean="0"/>
          </a:p>
          <a:p>
            <a:pPr lvl="1"/>
            <a:r>
              <a:rPr lang="fr-FR" sz="2400" dirty="0" smtClean="0"/>
              <a:t>Emergence of self-</a:t>
            </a:r>
            <a:r>
              <a:rPr lang="fr-FR" sz="2400" dirty="0" err="1" smtClean="0"/>
              <a:t>organized</a:t>
            </a:r>
            <a:r>
              <a:rPr lang="fr-FR" sz="2400" dirty="0" smtClean="0"/>
              <a:t> information </a:t>
            </a:r>
            <a:r>
              <a:rPr lang="fr-FR" sz="2400" dirty="0" err="1" smtClean="0"/>
              <a:t>resource</a:t>
            </a:r>
            <a:endParaRPr lang="fr-FR" sz="2400" dirty="0" smtClean="0"/>
          </a:p>
          <a:p>
            <a:pPr lvl="1"/>
            <a:r>
              <a:rPr lang="fr-FR" sz="2400" dirty="0" smtClean="0"/>
              <a:t>Niches: </a:t>
            </a:r>
            <a:r>
              <a:rPr lang="fr-FR" sz="2400" dirty="0" err="1" smtClean="0"/>
              <a:t>Crowdsourced</a:t>
            </a:r>
            <a:r>
              <a:rPr lang="fr-FR" sz="2400" dirty="0" smtClean="0"/>
              <a:t>, no </a:t>
            </a:r>
            <a:r>
              <a:rPr lang="fr-FR" sz="2400" dirty="0" err="1" smtClean="0"/>
              <a:t>licensing</a:t>
            </a:r>
            <a:r>
              <a:rPr lang="fr-FR" sz="2400" dirty="0" smtClean="0"/>
              <a:t> (no protection), </a:t>
            </a:r>
            <a:r>
              <a:rPr lang="fr-FR" sz="2400" dirty="0" err="1" smtClean="0"/>
              <a:t>increase</a:t>
            </a:r>
            <a:r>
              <a:rPr lang="fr-FR" sz="2400" dirty="0" smtClean="0"/>
              <a:t> </a:t>
            </a:r>
            <a:r>
              <a:rPr lang="fr-FR" sz="2400" dirty="0" err="1" smtClean="0"/>
              <a:t>visibility</a:t>
            </a:r>
            <a:r>
              <a:rPr lang="fr-FR" sz="2400" dirty="0" smtClean="0"/>
              <a:t> and </a:t>
            </a:r>
            <a:r>
              <a:rPr lang="fr-FR" sz="2400" dirty="0" err="1" smtClean="0"/>
              <a:t>identity</a:t>
            </a:r>
            <a:r>
              <a:rPr lang="fr-FR" sz="2400" dirty="0" smtClean="0"/>
              <a:t> of </a:t>
            </a:r>
            <a:r>
              <a:rPr lang="fr-FR" sz="2400" dirty="0" err="1" smtClean="0"/>
              <a:t>grassroots</a:t>
            </a:r>
            <a:r>
              <a:rPr lang="fr-FR" sz="2400" dirty="0" smtClean="0"/>
              <a:t> innovation niche (?), building a network/</a:t>
            </a:r>
            <a:r>
              <a:rPr lang="fr-FR" sz="2400" dirty="0" err="1" smtClean="0"/>
              <a:t>community</a:t>
            </a:r>
            <a:r>
              <a:rPr lang="fr-FR" sz="2400" dirty="0" smtClean="0"/>
              <a:t>, </a:t>
            </a:r>
          </a:p>
          <a:p>
            <a:pPr lvl="1"/>
            <a:r>
              <a:rPr lang="fr-FR" sz="2400" dirty="0" err="1" smtClean="0"/>
              <a:t>Outcomes</a:t>
            </a:r>
            <a:r>
              <a:rPr lang="fr-FR" sz="2400" dirty="0" smtClean="0"/>
              <a:t>/interaction: real use of </a:t>
            </a:r>
            <a:r>
              <a:rPr lang="fr-FR" sz="2400" dirty="0" err="1" smtClean="0"/>
              <a:t>map</a:t>
            </a:r>
            <a:r>
              <a:rPr lang="fr-FR" sz="2400" dirty="0" smtClean="0"/>
              <a:t> and influence of </a:t>
            </a:r>
            <a:r>
              <a:rPr lang="fr-FR" sz="2400" dirty="0" err="1" smtClean="0"/>
              <a:t>map</a:t>
            </a:r>
            <a:r>
              <a:rPr lang="fr-FR" sz="2400" dirty="0" smtClean="0"/>
              <a:t>? </a:t>
            </a:r>
            <a:r>
              <a:rPr lang="fr-FR" sz="2400" dirty="0" err="1" smtClean="0"/>
              <a:t>Sustainability</a:t>
            </a:r>
            <a:r>
              <a:rPr lang="fr-FR" sz="2400" dirty="0" smtClean="0"/>
              <a:t> of initiative?</a:t>
            </a:r>
          </a:p>
          <a:p>
            <a:pPr lvl="1"/>
            <a:endParaRPr lang="fr-FR" sz="24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fr-FR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rien Labaeye\Documents\PhD\Articles\IST2014\14MMM_vizualiz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65675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280" y="274638"/>
            <a:ext cx="5410944" cy="1143000"/>
          </a:xfrm>
        </p:spPr>
        <p:txBody>
          <a:bodyPr>
            <a:noAutofit/>
          </a:bodyPr>
          <a:lstStyle/>
          <a:p>
            <a:r>
              <a:rPr lang="fr-FR" sz="2800" dirty="0" smtClean="0"/>
              <a:t>#14MMM </a:t>
            </a:r>
            <a:r>
              <a:rPr lang="fr-FR" sz="2800" dirty="0" err="1" smtClean="0"/>
              <a:t>mapping</a:t>
            </a:r>
            <a:r>
              <a:rPr lang="fr-FR" sz="2800" dirty="0" smtClean="0"/>
              <a:t> of the </a:t>
            </a:r>
            <a:r>
              <a:rPr lang="fr-FR" sz="2800" dirty="0" err="1" smtClean="0"/>
              <a:t>mappings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Collaborative</a:t>
            </a:r>
            <a:r>
              <a:rPr lang="en-US" sz="2400" dirty="0"/>
              <a:t>, sharing, solidarity economy, commons, CSA, urban gardening, DIY, DIT, hacker spaces/</a:t>
            </a:r>
            <a:r>
              <a:rPr lang="en-US" sz="2400" dirty="0" err="1"/>
              <a:t>FabLab</a:t>
            </a:r>
            <a:r>
              <a:rPr lang="en-US" sz="2400" dirty="0"/>
              <a:t>, fruit picking, </a:t>
            </a:r>
            <a:r>
              <a:rPr lang="en-US" sz="2400" dirty="0" err="1"/>
              <a:t>etc</a:t>
            </a:r>
            <a:r>
              <a:rPr lang="fr-FR" sz="2400" dirty="0"/>
              <a:t>.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617711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Data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smtClean="0">
                <a:hlinkClick r:id="rId3"/>
              </a:rPr>
              <a:t>http://14mmm.org</a:t>
            </a:r>
            <a:endParaRPr lang="fr-FR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Degrowth Leipzig 2014 - 4th of September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882</Words>
  <Application>Microsoft Office PowerPoint</Application>
  <PresentationFormat>On-screen Show (4:3)</PresentationFormat>
  <Paragraphs>99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Grassroots digital commons for a bottom-up transition towards (urban) sustainability</vt:lpstr>
      <vt:lpstr>Content</vt:lpstr>
      <vt:lpstr>Information and (urban) sustainability</vt:lpstr>
      <vt:lpstr>The commons approach</vt:lpstr>
      <vt:lpstr>Social &amp; grassroots innovation</vt:lpstr>
      <vt:lpstr>Questions?</vt:lpstr>
      <vt:lpstr>Explorative cases</vt:lpstr>
      <vt:lpstr>Discussion</vt:lpstr>
      <vt:lpstr>#14MMM mapping of the mappings</vt:lpstr>
      <vt:lpstr>Conclusion</vt:lpstr>
      <vt:lpstr>Thank you!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 Labaeye</dc:creator>
  <cp:lastModifiedBy>Adrien Labaeye</cp:lastModifiedBy>
  <cp:revision>46</cp:revision>
  <dcterms:created xsi:type="dcterms:W3CDTF">2014-08-25T11:23:27Z</dcterms:created>
  <dcterms:modified xsi:type="dcterms:W3CDTF">2014-09-03T21:31:08Z</dcterms:modified>
</cp:coreProperties>
</file>